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79" r:id="rId2"/>
    <p:sldId id="415" r:id="rId3"/>
    <p:sldId id="589" r:id="rId4"/>
    <p:sldId id="571" r:id="rId5"/>
    <p:sldId id="545" r:id="rId6"/>
    <p:sldId id="576" r:id="rId7"/>
    <p:sldId id="578" r:id="rId8"/>
    <p:sldId id="547" r:id="rId9"/>
    <p:sldId id="594" r:id="rId10"/>
    <p:sldId id="592" r:id="rId11"/>
    <p:sldId id="593" r:id="rId12"/>
    <p:sldId id="583" r:id="rId13"/>
    <p:sldId id="584" r:id="rId14"/>
    <p:sldId id="587" r:id="rId15"/>
    <p:sldId id="588" r:id="rId16"/>
    <p:sldId id="585" r:id="rId17"/>
    <p:sldId id="586" r:id="rId18"/>
    <p:sldId id="544" r:id="rId19"/>
    <p:sldId id="575" r:id="rId20"/>
    <p:sldId id="590" r:id="rId21"/>
    <p:sldId id="591" r:id="rId22"/>
    <p:sldId id="560" r:id="rId23"/>
    <p:sldId id="572" r:id="rId24"/>
    <p:sldId id="595" r:id="rId25"/>
    <p:sldId id="573" r:id="rId26"/>
    <p:sldId id="602" r:id="rId27"/>
    <p:sldId id="603" r:id="rId28"/>
    <p:sldId id="604" r:id="rId29"/>
    <p:sldId id="607" r:id="rId30"/>
    <p:sldId id="608" r:id="rId31"/>
    <p:sldId id="609" r:id="rId32"/>
    <p:sldId id="610" r:id="rId33"/>
    <p:sldId id="617" r:id="rId34"/>
    <p:sldId id="611" r:id="rId35"/>
    <p:sldId id="612" r:id="rId36"/>
    <p:sldId id="613" r:id="rId37"/>
    <p:sldId id="614" r:id="rId38"/>
    <p:sldId id="615" r:id="rId39"/>
    <p:sldId id="616" r:id="rId40"/>
    <p:sldId id="512" r:id="rId41"/>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979A"/>
    <a:srgbClr val="595959"/>
    <a:srgbClr val="E6E6E6"/>
    <a:srgbClr val="606060"/>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p:scale>
          <a:sx n="66" d="100"/>
          <a:sy n="66" d="100"/>
        </p:scale>
        <p:origin x="-2934" y="-1560"/>
      </p:cViewPr>
      <p:guideLst>
        <p:guide orient="horz" pos="1620"/>
        <p:guide orient="horz" pos="3026"/>
        <p:guide pos="2880"/>
        <p:guide pos="295"/>
        <p:guide pos="5511"/>
        <p:guide pos="3787"/>
        <p:guide pos="20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Graphique%20dans%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675969377514835"/>
          <c:y val="0.11126606767238874"/>
          <c:w val="0.42399764883540891"/>
          <c:h val="0.70666218522733881"/>
        </c:manualLayout>
      </c:layout>
      <c:doughnutChart>
        <c:varyColors val="1"/>
        <c:ser>
          <c:idx val="0"/>
          <c:order val="0"/>
          <c:spPr>
            <a:gradFill>
              <a:gsLst>
                <a:gs pos="0">
                  <a:srgbClr val="F29400"/>
                </a:gs>
                <a:gs pos="57000">
                  <a:srgbClr val="F29400">
                    <a:lumMod val="80000"/>
                    <a:lumOff val="20000"/>
                  </a:srgbClr>
                </a:gs>
                <a:gs pos="100000">
                  <a:srgbClr val="F29400">
                    <a:lumMod val="50000"/>
                    <a:lumOff val="50000"/>
                  </a:srgbClr>
                </a:gs>
              </a:gsLst>
              <a:lin ang="5400000" scaled="0"/>
            </a:gradFill>
          </c:spPr>
          <c:explosion val="2"/>
          <c:dPt>
            <c:idx val="0"/>
            <c:bubble3D val="0"/>
            <c:explosion val="0"/>
            <c:spPr>
              <a:solidFill>
                <a:schemeClr val="bg1">
                  <a:lumMod val="85000"/>
                </a:schemeClr>
              </a:solidFill>
            </c:spPr>
          </c:dPt>
          <c:dPt>
            <c:idx val="1"/>
            <c:bubble3D val="0"/>
          </c:dPt>
          <c:cat>
            <c:strRef>
              <c:f>'[Graphique dans Microsoft PowerPoint]Feuil1'!$A$12:$A$13</c:f>
              <c:strCache>
                <c:ptCount val="2"/>
                <c:pt idx="0">
                  <c:v>Financiers</c:v>
                </c:pt>
                <c:pt idx="1">
                  <c:v>Scientifiques</c:v>
                </c:pt>
              </c:strCache>
            </c:strRef>
          </c:cat>
          <c:val>
            <c:numRef>
              <c:f>'[Graphique dans Microsoft PowerPoint]Feuil1'!$B$12:$B$13</c:f>
              <c:numCache>
                <c:formatCode>0%</c:formatCode>
                <c:ptCount val="2"/>
                <c:pt idx="0">
                  <c:v>0.24</c:v>
                </c:pt>
                <c:pt idx="1">
                  <c:v>0.76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21FCDF5-6116-4D53-8BFA-69431DD97FAE}" type="datetimeFigureOut">
              <a:rPr lang="fr-FR" smtClean="0"/>
              <a:t>23/10/2017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66AC462-8EB9-46D0-B869-219B9B967C58}" type="slidenum">
              <a:rPr lang="fr-FR" smtClean="0"/>
              <a:t>‹N°›</a:t>
            </a:fld>
            <a:endParaRPr lang="fr-FR"/>
          </a:p>
        </p:txBody>
      </p:sp>
    </p:spTree>
    <p:extLst>
      <p:ext uri="{BB962C8B-B14F-4D97-AF65-F5344CB8AC3E}">
        <p14:creationId xmlns:p14="http://schemas.microsoft.com/office/powerpoint/2010/main" val="467591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D2D942-CDA5-418D-B74D-500BC8F2B856}" type="datetimeFigureOut">
              <a:rPr lang="fr-FR" smtClean="0"/>
              <a:t>23/10/2017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C3FF158-A230-4B9F-905A-5A7C89173CCC}" type="slidenum">
              <a:rPr lang="fr-FR" smtClean="0"/>
              <a:t>‹N°›</a:t>
            </a:fld>
            <a:endParaRPr lang="fr-FR"/>
          </a:p>
        </p:txBody>
      </p:sp>
    </p:spTree>
    <p:extLst>
      <p:ext uri="{BB962C8B-B14F-4D97-AF65-F5344CB8AC3E}">
        <p14:creationId xmlns:p14="http://schemas.microsoft.com/office/powerpoint/2010/main" val="426352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 de PREZ">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7D794951-53EE-4972-AA3C-D8F7AC64D147}" type="slidenum">
              <a:rPr lang="fr-FR" smtClean="0"/>
              <a:pPr/>
              <a:t>‹N°›</a:t>
            </a:fld>
            <a:endParaRPr lang="fr-FR" dirty="0"/>
          </a:p>
        </p:txBody>
      </p:sp>
      <p:cxnSp>
        <p:nvCxnSpPr>
          <p:cNvPr id="6" name="Connecteur droit 5"/>
          <p:cNvCxnSpPr/>
          <p:nvPr userDrawn="1"/>
        </p:nvCxnSpPr>
        <p:spPr>
          <a:xfrm>
            <a:off x="467544" y="4903387"/>
            <a:ext cx="0" cy="14401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tângulo 4">
            <a:extLst>
              <a:ext uri="{FF2B5EF4-FFF2-40B4-BE49-F238E27FC236}">
                <a16:creationId xmlns:a16="http://schemas.microsoft.com/office/drawing/2014/main" xmlns="" id="{44AC896D-2F0B-46CF-BAC2-FDAC0B01E606}"/>
              </a:ext>
            </a:extLst>
          </p:cNvPr>
          <p:cNvSpPr/>
          <p:nvPr userDrawn="1"/>
        </p:nvSpPr>
        <p:spPr>
          <a:xfrm>
            <a:off x="1" y="0"/>
            <a:ext cx="914399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a:solidFill>
                <a:prstClr val="white"/>
              </a:solidFill>
            </a:endParaRPr>
          </a:p>
        </p:txBody>
      </p:sp>
      <p:pic>
        <p:nvPicPr>
          <p:cNvPr id="11" name="Image 19">
            <a:extLst>
              <a:ext uri="{FF2B5EF4-FFF2-40B4-BE49-F238E27FC236}">
                <a16:creationId xmlns="" xmlns:a16="http://schemas.microsoft.com/office/drawing/2014/main" id="{AA6B5BFD-94E9-4CF7-BFBE-6E798EA2AD5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948940" y="1958405"/>
            <a:ext cx="3246120" cy="1226690"/>
          </a:xfrm>
          <a:prstGeom prst="rect">
            <a:avLst/>
          </a:prstGeom>
        </p:spPr>
      </p:pic>
    </p:spTree>
    <p:extLst>
      <p:ext uri="{BB962C8B-B14F-4D97-AF65-F5344CB8AC3E}">
        <p14:creationId xmlns:p14="http://schemas.microsoft.com/office/powerpoint/2010/main" val="23596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1" y="0"/>
            <a:ext cx="9143999" cy="51435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17" name="Text Box 4"/>
          <p:cNvSpPr txBox="1">
            <a:spLocks noChangeArrowheads="1"/>
          </p:cNvSpPr>
          <p:nvPr userDrawn="1">
            <p:custDataLst>
              <p:tags r:id="rId1"/>
            </p:custDataLst>
          </p:nvPr>
        </p:nvSpPr>
        <p:spPr bwMode="auto">
          <a:xfrm>
            <a:off x="468313" y="3867894"/>
            <a:ext cx="2311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gn="l"/>
            <a:r>
              <a:rPr lang="fr-FR" sz="900" dirty="0" smtClean="0">
                <a:solidFill>
                  <a:schemeClr val="tx1"/>
                </a:solidFill>
                <a:latin typeface="+mn-lt"/>
                <a:cs typeface="Arial" pitchFamily="34" charset="0"/>
              </a:rPr>
              <a:t>ACIES</a:t>
            </a:r>
          </a:p>
          <a:p>
            <a:pPr algn="l"/>
            <a:r>
              <a:rPr lang="fr-FR" sz="900" dirty="0" smtClean="0">
                <a:solidFill>
                  <a:schemeClr val="tx1"/>
                </a:solidFill>
                <a:latin typeface="+mn-lt"/>
                <a:cs typeface="Arial" pitchFamily="34" charset="0"/>
              </a:rPr>
              <a:t>52 quai Rambaud</a:t>
            </a:r>
          </a:p>
          <a:p>
            <a:pPr algn="l"/>
            <a:r>
              <a:rPr lang="fr-FR" sz="900" dirty="0" smtClean="0">
                <a:solidFill>
                  <a:schemeClr val="tx1"/>
                </a:solidFill>
                <a:latin typeface="+mn-lt"/>
                <a:cs typeface="Arial" pitchFamily="34" charset="0"/>
              </a:rPr>
              <a:t>69002 LYON,</a:t>
            </a:r>
            <a:r>
              <a:rPr lang="fr-FR" sz="900" baseline="0" dirty="0" smtClean="0">
                <a:solidFill>
                  <a:schemeClr val="tx1"/>
                </a:solidFill>
                <a:latin typeface="+mn-lt"/>
                <a:cs typeface="Arial" pitchFamily="34" charset="0"/>
              </a:rPr>
              <a:t> </a:t>
            </a:r>
            <a:r>
              <a:rPr lang="fr-FR" sz="900" dirty="0" smtClean="0">
                <a:solidFill>
                  <a:schemeClr val="tx1"/>
                </a:solidFill>
                <a:latin typeface="+mn-lt"/>
                <a:cs typeface="Arial" pitchFamily="34" charset="0"/>
              </a:rPr>
              <a:t>France</a:t>
            </a:r>
          </a:p>
          <a:p>
            <a:pPr algn="l"/>
            <a:endParaRPr lang="fr-FR" sz="200" dirty="0" smtClean="0">
              <a:solidFill>
                <a:schemeClr val="tx1"/>
              </a:solidFill>
              <a:latin typeface="+mn-lt"/>
              <a:cs typeface="Arial" pitchFamily="34" charset="0"/>
            </a:endParaRPr>
          </a:p>
          <a:p>
            <a:pPr algn="l"/>
            <a:r>
              <a:rPr lang="fr-FR" sz="900" dirty="0" smtClean="0">
                <a:solidFill>
                  <a:schemeClr val="tx1"/>
                </a:solidFill>
                <a:latin typeface="+mn-lt"/>
                <a:cs typeface="Arial" pitchFamily="34" charset="0"/>
              </a:rPr>
              <a:t>contact@acies-cg.com</a:t>
            </a:r>
          </a:p>
          <a:p>
            <a:pPr algn="l"/>
            <a:endParaRPr lang="fr-FR" sz="200" dirty="0" smtClean="0">
              <a:solidFill>
                <a:schemeClr val="tx1"/>
              </a:solidFill>
              <a:latin typeface="+mn-lt"/>
              <a:cs typeface="Arial" pitchFamily="34" charset="0"/>
            </a:endParaRPr>
          </a:p>
          <a:p>
            <a:pPr algn="l"/>
            <a:r>
              <a:rPr lang="fr-FR" sz="900" dirty="0" smtClean="0">
                <a:solidFill>
                  <a:schemeClr val="tx1"/>
                </a:solidFill>
                <a:latin typeface="+mn-lt"/>
                <a:cs typeface="Arial" pitchFamily="34" charset="0"/>
              </a:rPr>
              <a:t>Tel. +33 4 </a:t>
            </a:r>
            <a:r>
              <a:rPr lang="fr-FR" sz="900" dirty="0">
                <a:solidFill>
                  <a:schemeClr val="tx1"/>
                </a:solidFill>
                <a:latin typeface="+mn-lt"/>
                <a:cs typeface="Arial" panose="020B0604020202020204" pitchFamily="34" charset="0"/>
              </a:rPr>
              <a:t>78 92 40 </a:t>
            </a:r>
            <a:r>
              <a:rPr lang="fr-FR" sz="900" dirty="0" smtClean="0">
                <a:solidFill>
                  <a:schemeClr val="tx1"/>
                </a:solidFill>
                <a:latin typeface="+mn-lt"/>
                <a:cs typeface="Arial" panose="020B0604020202020204" pitchFamily="34" charset="0"/>
              </a:rPr>
              <a:t>00</a:t>
            </a:r>
          </a:p>
          <a:p>
            <a:pPr algn="l"/>
            <a:endParaRPr lang="fr-FR" sz="200" dirty="0" smtClean="0">
              <a:solidFill>
                <a:schemeClr val="tx1">
                  <a:lumMod val="75000"/>
                  <a:lumOff val="25000"/>
                </a:schemeClr>
              </a:solidFill>
              <a:latin typeface="+mn-lt"/>
              <a:cs typeface="Arial" panose="020B0604020202020204" pitchFamily="34" charset="0"/>
            </a:endParaRPr>
          </a:p>
          <a:p>
            <a:pPr algn="l"/>
            <a:r>
              <a:rPr lang="fr-FR" sz="900" b="1" dirty="0" smtClean="0">
                <a:solidFill>
                  <a:srgbClr val="EE9300"/>
                </a:solidFill>
                <a:latin typeface="+mn-lt"/>
                <a:cs typeface="Arial" panose="020B0604020202020204" pitchFamily="34" charset="0"/>
              </a:rPr>
              <a:t>www.acies-cg.com </a:t>
            </a:r>
            <a:r>
              <a:rPr lang="fr-FR" sz="900" dirty="0" smtClean="0">
                <a:solidFill>
                  <a:schemeClr val="tx1">
                    <a:lumMod val="75000"/>
                    <a:lumOff val="25000"/>
                  </a:schemeClr>
                </a:solidFill>
                <a:latin typeface="+mn-lt"/>
                <a:cs typeface="Arial" panose="020B0604020202020204" pitchFamily="34" charset="0"/>
              </a:rPr>
              <a:t> </a:t>
            </a:r>
          </a:p>
        </p:txBody>
      </p:sp>
      <p:pic>
        <p:nvPicPr>
          <p:cNvPr id="18" name="Image 17"/>
          <p:cNvPicPr/>
          <p:nvPr userDrawn="1"/>
        </p:nvPicPr>
        <p:blipFill>
          <a:blip r:embed="rId4" cstate="print">
            <a:extLst>
              <a:ext uri="{28A0092B-C50C-407E-A947-70E740481C1C}">
                <a14:useLocalDpi xmlns:a14="http://schemas.microsoft.com/office/drawing/2010/main" val="0"/>
              </a:ext>
            </a:extLst>
          </a:blip>
          <a:stretch>
            <a:fillRect/>
          </a:stretch>
        </p:blipFill>
        <p:spPr>
          <a:xfrm>
            <a:off x="7127930" y="3646322"/>
            <a:ext cx="1620534" cy="612390"/>
          </a:xfrm>
          <a:prstGeom prst="rect">
            <a:avLst/>
          </a:prstGeom>
        </p:spPr>
      </p:pic>
      <p:sp>
        <p:nvSpPr>
          <p:cNvPr id="7" name="ZoneTexte 6"/>
          <p:cNvSpPr txBox="1"/>
          <p:nvPr userDrawn="1"/>
        </p:nvSpPr>
        <p:spPr>
          <a:xfrm>
            <a:off x="251520" y="4907364"/>
            <a:ext cx="1712328" cy="184666"/>
          </a:xfrm>
          <a:prstGeom prst="rect">
            <a:avLst/>
          </a:prstGeom>
          <a:noFill/>
        </p:spPr>
        <p:txBody>
          <a:bodyPr wrap="none" rtlCol="0">
            <a:spAutoFit/>
          </a:bodyPr>
          <a:lstStyle/>
          <a:p>
            <a:pPr marL="0" algn="l" defTabSz="914400" rtl="0" eaLnBrk="1" latinLnBrk="0" hangingPunct="1"/>
            <a:r>
              <a:rPr lang="fr-FR" sz="600" kern="1200" cap="small" baseline="0" dirty="0" smtClean="0">
                <a:solidFill>
                  <a:schemeClr val="bg1">
                    <a:lumMod val="50000"/>
                  </a:schemeClr>
                </a:solidFill>
                <a:latin typeface="Arial" panose="020B0604020202020204" pitchFamily="34" charset="0"/>
                <a:ea typeface="+mn-ea"/>
                <a:cs typeface="Arial" panose="020B0604020202020204" pitchFamily="34" charset="0"/>
              </a:rPr>
              <a:t>© 2017 ACIES | TOUS DROITS RÉSERVÉS</a:t>
            </a:r>
            <a:endParaRPr lang="fr-FR" sz="600" kern="1200" cap="small" baseline="0" dirty="0">
              <a:solidFill>
                <a:schemeClr val="bg1">
                  <a:lumMod val="50000"/>
                </a:schemeClr>
              </a:solidFill>
              <a:latin typeface="Arial" panose="020B0604020202020204" pitchFamily="34" charset="0"/>
              <a:ea typeface="+mn-ea"/>
              <a:cs typeface="Arial" panose="020B0604020202020204" pitchFamily="34" charset="0"/>
            </a:endParaRPr>
          </a:p>
        </p:txBody>
      </p:sp>
      <p:sp>
        <p:nvSpPr>
          <p:cNvPr id="2" name="Rectangle 1"/>
          <p:cNvSpPr/>
          <p:nvPr userDrawn="1"/>
        </p:nvSpPr>
        <p:spPr>
          <a:xfrm>
            <a:off x="6843135" y="4506674"/>
            <a:ext cx="1905329" cy="369332"/>
          </a:xfrm>
          <a:prstGeom prst="rect">
            <a:avLst/>
          </a:prstGeom>
        </p:spPr>
        <p:txBody>
          <a:bodyPr wrap="none" rIns="0">
            <a:spAutoFit/>
          </a:bodyPr>
          <a:lstStyle/>
          <a:p>
            <a:pPr algn="r"/>
            <a:r>
              <a:rPr lang="pt-BR" sz="900" kern="1200" dirty="0" smtClean="0">
                <a:solidFill>
                  <a:schemeClr val="tx1"/>
                </a:solidFill>
                <a:latin typeface="+mn-lt"/>
                <a:ea typeface="+mn-ea"/>
                <a:cs typeface="Arial" pitchFamily="34" charset="0"/>
              </a:rPr>
              <a:t>BRAZIL – CANADA – FRANCE – USA</a:t>
            </a:r>
          </a:p>
          <a:p>
            <a:pPr marL="0" algn="r" defTabSz="914400" rtl="0" eaLnBrk="1" latinLnBrk="0" hangingPunct="1"/>
            <a:r>
              <a:rPr lang="pt-BR" sz="900" b="1" kern="1200" dirty="0" smtClean="0">
                <a:solidFill>
                  <a:srgbClr val="EE9300"/>
                </a:solidFill>
                <a:latin typeface="+mn-lt"/>
                <a:ea typeface="+mn-ea"/>
                <a:cs typeface="Arial" panose="020B0604020202020204" pitchFamily="34" charset="0"/>
              </a:rPr>
              <a:t>www.abgi-group.com</a:t>
            </a:r>
            <a:endParaRPr lang="pt-BR" sz="900" b="1" kern="1200" dirty="0">
              <a:solidFill>
                <a:srgbClr val="EE9300"/>
              </a:solidFill>
              <a:latin typeface="+mn-lt"/>
              <a:ea typeface="+mn-ea"/>
              <a:cs typeface="Arial" panose="020B0604020202020204" pitchFamily="34" charset="0"/>
            </a:endParaRPr>
          </a:p>
        </p:txBody>
      </p:sp>
    </p:spTree>
    <p:extLst>
      <p:ext uri="{BB962C8B-B14F-4D97-AF65-F5344CB8AC3E}">
        <p14:creationId xmlns:p14="http://schemas.microsoft.com/office/powerpoint/2010/main" val="21174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6" name="Espaço Reservado para Número de Slide 5"/>
          <p:cNvSpPr>
            <a:spLocks noGrp="1"/>
          </p:cNvSpPr>
          <p:nvPr>
            <p:ph type="sldNum" sz="quarter" idx="12"/>
          </p:nvPr>
        </p:nvSpPr>
        <p:spPr/>
        <p:txBody>
          <a:bodyPr/>
          <a:lstStyle/>
          <a:p>
            <a:fld id="{B36A7315-0805-4B89-B771-1336C66B8051}" type="slidenum">
              <a:rPr lang="pt-BR" smtClean="0">
                <a:solidFill>
                  <a:srgbClr val="FFFFFF">
                    <a:tint val="75000"/>
                  </a:srgbClr>
                </a:solidFill>
              </a:rPr>
              <a:pPr/>
              <a:t>‹N°›</a:t>
            </a:fld>
            <a:endParaRPr lang="pt-BR">
              <a:solidFill>
                <a:srgbClr val="FFFFFF">
                  <a:tint val="75000"/>
                </a:srgbClr>
              </a:solidFill>
            </a:endParaRPr>
          </a:p>
        </p:txBody>
      </p:sp>
      <p:sp>
        <p:nvSpPr>
          <p:cNvPr id="9" name="Espaço Reservado para Rodapé 4"/>
          <p:cNvSpPr>
            <a:spLocks noGrp="1"/>
          </p:cNvSpPr>
          <p:nvPr>
            <p:ph type="ftr" sz="quarter" idx="3"/>
          </p:nvPr>
        </p:nvSpPr>
        <p:spPr>
          <a:xfrm>
            <a:off x="3600082" y="4977717"/>
            <a:ext cx="1943836" cy="145816"/>
          </a:xfrm>
          <a:prstGeom prst="rect">
            <a:avLst/>
          </a:prstGeom>
        </p:spPr>
        <p:txBody>
          <a:bodyPr/>
          <a:lstStyle>
            <a:lvl1pPr>
              <a:defRPr sz="800">
                <a:latin typeface="Zurich" panose="02000506040000020003" pitchFamily="2" charset="0"/>
              </a:defRPr>
            </a:lvl1pPr>
          </a:lstStyle>
          <a:p>
            <a:r>
              <a:rPr lang="pt-BR">
                <a:solidFill>
                  <a:prstClr val="black">
                    <a:tint val="75000"/>
                  </a:prstClr>
                </a:solidFill>
              </a:rPr>
              <a:t>© 2013 Inventta – Todos os direitos reservados.</a:t>
            </a:r>
          </a:p>
        </p:txBody>
      </p:sp>
    </p:spTree>
    <p:extLst>
      <p:ext uri="{BB962C8B-B14F-4D97-AF65-F5344CB8AC3E}">
        <p14:creationId xmlns:p14="http://schemas.microsoft.com/office/powerpoint/2010/main" val="223098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Titre seul">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750F74A8-0D21-4867-A1A4-74027FA891BB}" type="slidenum">
              <a:rPr lang="fr-FR" smtClean="0"/>
              <a:pPr/>
              <a:t>‹N°›</a:t>
            </a:fld>
            <a:endParaRPr lang="fr-FR" dirty="0"/>
          </a:p>
        </p:txBody>
      </p:sp>
      <p:pic>
        <p:nvPicPr>
          <p:cNvPr id="5" name="Picture 10" descr="H:\2-Support BUZ\2-Communication\2-Réalisations\2. FICHIERS ALV\ABGI\_logo\Fleche_filigrane2.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414" t="12834"/>
          <a:stretch/>
        </p:blipFill>
        <p:spPr bwMode="auto">
          <a:xfrm>
            <a:off x="3" y="1"/>
            <a:ext cx="1896219" cy="160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868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re de COU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32CDB6D7-6F3B-447A-A18B-0C7A69B3761B}"/>
              </a:ext>
            </a:extLst>
          </p:cNvPr>
          <p:cNvSpPr/>
          <p:nvPr userDrawn="1"/>
        </p:nvSpPr>
        <p:spPr>
          <a:xfrm>
            <a:off x="1" y="0"/>
            <a:ext cx="7099588" cy="516403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09583"/>
            <a:endParaRPr lang="fr-FR" sz="3000" dirty="0"/>
          </a:p>
        </p:txBody>
      </p:sp>
      <p:sp>
        <p:nvSpPr>
          <p:cNvPr id="18" name="Rectangle 3">
            <a:extLst>
              <a:ext uri="{FF2B5EF4-FFF2-40B4-BE49-F238E27FC236}">
                <a16:creationId xmlns="" xmlns:a16="http://schemas.microsoft.com/office/drawing/2014/main" id="{4671342F-88C0-420D-BF04-79D57FFD1580}"/>
              </a:ext>
            </a:extLst>
          </p:cNvPr>
          <p:cNvSpPr/>
          <p:nvPr userDrawn="1"/>
        </p:nvSpPr>
        <p:spPr>
          <a:xfrm>
            <a:off x="7099589" y="0"/>
            <a:ext cx="2057107" cy="5164038"/>
          </a:xfrm>
          <a:prstGeom prst="rect">
            <a:avLst/>
          </a:prstGeom>
          <a:solidFill>
            <a:srgbClr val="3388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userDrawn="1"/>
        </p:nvSpPr>
        <p:spPr>
          <a:xfrm>
            <a:off x="6696744" y="339502"/>
            <a:ext cx="2267744" cy="1661993"/>
          </a:xfrm>
          <a:prstGeom prst="rect">
            <a:avLst/>
          </a:prstGeom>
          <a:noFill/>
        </p:spPr>
        <p:txBody>
          <a:bodyPr wrap="square" rtlCol="0">
            <a:spAutoFit/>
          </a:bodyPr>
          <a:lstStyle/>
          <a:p>
            <a:pPr algn="r"/>
            <a:r>
              <a:rPr lang="fr-FR" sz="1000" dirty="0" smtClean="0">
                <a:solidFill>
                  <a:schemeClr val="bg1">
                    <a:lumMod val="95000"/>
                  </a:schemeClr>
                </a:solidFill>
                <a:latin typeface="+mn-lt"/>
                <a:cs typeface="Segoe UI Semilight" panose="020B0402040204020203" pitchFamily="34" charset="0"/>
              </a:rPr>
              <a:t>Fiscalité</a:t>
            </a:r>
            <a:r>
              <a:rPr lang="fr-FR" sz="1000" dirty="0" smtClean="0">
                <a:solidFill>
                  <a:schemeClr val="bg1">
                    <a:lumMod val="95000"/>
                  </a:schemeClr>
                </a:solidFill>
                <a:latin typeface="Segoe UI Semilight" panose="020B0402040204020203" pitchFamily="34" charset="0"/>
                <a:cs typeface="Segoe UI Semilight" panose="020B0402040204020203" pitchFamily="34" charset="0"/>
              </a:rPr>
              <a:t> </a:t>
            </a:r>
            <a:r>
              <a:rPr lang="fr-FR" sz="1000" dirty="0" smtClean="0">
                <a:solidFill>
                  <a:schemeClr val="bg1">
                    <a:lumMod val="95000"/>
                  </a:schemeClr>
                </a:solidFill>
                <a:latin typeface="+mn-lt"/>
                <a:cs typeface="Segoe UI Semilight" panose="020B0402040204020203" pitchFamily="34" charset="0"/>
              </a:rPr>
              <a:t>de l’innovation</a:t>
            </a:r>
          </a:p>
          <a:p>
            <a:pPr algn="r"/>
            <a:endParaRPr lang="fr-FR" sz="1000" dirty="0">
              <a:solidFill>
                <a:schemeClr val="bg1">
                  <a:lumMod val="95000"/>
                </a:schemeClr>
              </a:solidFill>
              <a:latin typeface="+mn-lt"/>
              <a:cs typeface="Segoe UI Semilight" panose="020B0402040204020203" pitchFamily="34" charset="0"/>
            </a:endParaRPr>
          </a:p>
          <a:p>
            <a:pPr algn="r"/>
            <a:endParaRPr lang="fr-FR" sz="1000" dirty="0" smtClean="0">
              <a:solidFill>
                <a:schemeClr val="bg1">
                  <a:lumMod val="95000"/>
                </a:schemeClr>
              </a:solidFill>
              <a:latin typeface="+mn-lt"/>
              <a:cs typeface="Segoe UI Semilight" panose="020B0402040204020203" pitchFamily="34" charset="0"/>
            </a:endParaRPr>
          </a:p>
          <a:p>
            <a:pPr algn="r"/>
            <a:r>
              <a:rPr lang="fr-FR" sz="1000" dirty="0" smtClean="0">
                <a:solidFill>
                  <a:schemeClr val="bg1">
                    <a:lumMod val="95000"/>
                  </a:schemeClr>
                </a:solidFill>
                <a:latin typeface="+mn-lt"/>
                <a:cs typeface="Segoe UI Semilight" panose="020B0402040204020203" pitchFamily="34" charset="0"/>
              </a:rPr>
              <a:t>Aides et subventions </a:t>
            </a:r>
            <a:br>
              <a:rPr lang="fr-FR" sz="1000" dirty="0" smtClean="0">
                <a:solidFill>
                  <a:schemeClr val="bg1">
                    <a:lumMod val="95000"/>
                  </a:schemeClr>
                </a:solidFill>
                <a:latin typeface="+mn-lt"/>
                <a:cs typeface="Segoe UI Semilight" panose="020B0402040204020203" pitchFamily="34" charset="0"/>
              </a:rPr>
            </a:br>
            <a:r>
              <a:rPr lang="fr-FR" sz="1000" dirty="0" smtClean="0">
                <a:solidFill>
                  <a:schemeClr val="bg1">
                    <a:lumMod val="95000"/>
                  </a:schemeClr>
                </a:solidFill>
                <a:latin typeface="+mn-lt"/>
                <a:cs typeface="Segoe UI Semilight" panose="020B0402040204020203" pitchFamily="34" charset="0"/>
              </a:rPr>
              <a:t>publiques</a:t>
            </a:r>
          </a:p>
          <a:p>
            <a:pPr algn="r"/>
            <a:endParaRPr lang="fr-FR" sz="1000" dirty="0" smtClean="0">
              <a:solidFill>
                <a:schemeClr val="bg1">
                  <a:lumMod val="95000"/>
                </a:schemeClr>
              </a:solidFill>
              <a:latin typeface="+mn-lt"/>
              <a:cs typeface="Segoe UI Semilight" panose="020B0402040204020203" pitchFamily="34" charset="0"/>
            </a:endParaRPr>
          </a:p>
          <a:p>
            <a:pPr algn="r"/>
            <a:endParaRPr lang="fr-FR" sz="1000" dirty="0" smtClean="0">
              <a:solidFill>
                <a:schemeClr val="bg1">
                  <a:lumMod val="95000"/>
                </a:schemeClr>
              </a:solidFill>
              <a:latin typeface="+mn-lt"/>
              <a:cs typeface="Segoe UI Semilight" panose="020B0402040204020203" pitchFamily="34" charset="0"/>
            </a:endParaRPr>
          </a:p>
          <a:p>
            <a:pPr algn="r"/>
            <a:r>
              <a:rPr lang="fr-FR" sz="1000" dirty="0" smtClean="0">
                <a:solidFill>
                  <a:schemeClr val="bg1">
                    <a:lumMod val="95000"/>
                  </a:schemeClr>
                </a:solidFill>
                <a:latin typeface="+mn-lt"/>
                <a:cs typeface="Segoe UI Semilight" panose="020B0402040204020203" pitchFamily="34" charset="0"/>
              </a:rPr>
              <a:t>Management </a:t>
            </a:r>
            <a:br>
              <a:rPr lang="fr-FR" sz="1000" dirty="0" smtClean="0">
                <a:solidFill>
                  <a:schemeClr val="bg1">
                    <a:lumMod val="95000"/>
                  </a:schemeClr>
                </a:solidFill>
                <a:latin typeface="+mn-lt"/>
                <a:cs typeface="Segoe UI Semilight" panose="020B0402040204020203" pitchFamily="34" charset="0"/>
              </a:rPr>
            </a:br>
            <a:r>
              <a:rPr lang="fr-FR" sz="1000" dirty="0" smtClean="0">
                <a:solidFill>
                  <a:schemeClr val="bg1">
                    <a:lumMod val="95000"/>
                  </a:schemeClr>
                </a:solidFill>
                <a:latin typeface="+mn-lt"/>
                <a:cs typeface="Segoe UI Semilight" panose="020B0402040204020203" pitchFamily="34" charset="0"/>
              </a:rPr>
              <a:t>de l’innovation</a:t>
            </a:r>
            <a:endParaRPr lang="fr-FR" sz="1000" dirty="0">
              <a:solidFill>
                <a:schemeClr val="bg1">
                  <a:lumMod val="95000"/>
                </a:schemeClr>
              </a:solidFill>
              <a:latin typeface="+mn-lt"/>
              <a:cs typeface="Segoe UI Semilight" panose="020B0402040204020203" pitchFamily="34" charset="0"/>
            </a:endParaRPr>
          </a:p>
          <a:p>
            <a:pPr algn="r"/>
            <a:endParaRPr lang="fr-FR" sz="1200" dirty="0">
              <a:solidFill>
                <a:schemeClr val="bg1">
                  <a:lumMod val="95000"/>
                </a:schemeClr>
              </a:solidFill>
            </a:endParaRPr>
          </a:p>
        </p:txBody>
      </p:sp>
      <p:cxnSp>
        <p:nvCxnSpPr>
          <p:cNvPr id="14" name="Connecteur droit 13"/>
          <p:cNvCxnSpPr/>
          <p:nvPr userDrawn="1"/>
        </p:nvCxnSpPr>
        <p:spPr>
          <a:xfrm>
            <a:off x="8557260" y="714782"/>
            <a:ext cx="312360" cy="0"/>
          </a:xfrm>
          <a:prstGeom prst="line">
            <a:avLst/>
          </a:prstGeom>
          <a:ln w="15875">
            <a:solidFill>
              <a:srgbClr val="F29400">
                <a:alpha val="78000"/>
              </a:srgbClr>
            </a:solidFill>
          </a:ln>
        </p:spPr>
        <p:style>
          <a:lnRef idx="1">
            <a:schemeClr val="accent1"/>
          </a:lnRef>
          <a:fillRef idx="0">
            <a:schemeClr val="accent1"/>
          </a:fillRef>
          <a:effectRef idx="0">
            <a:schemeClr val="accent1"/>
          </a:effectRef>
          <a:fontRef idx="minor">
            <a:schemeClr val="tx1"/>
          </a:fontRef>
        </p:style>
      </p:cxnSp>
      <p:pic>
        <p:nvPicPr>
          <p:cNvPr id="16" name="Picture 4" descr="H:\2-Support BUZ\2-Communication\2-Réalisations\2. FICHIERS ALV\ACIES\_Logo\ACIES+ABGI\LogoACIES+ABGIBlancetorange.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452320" y="4431318"/>
            <a:ext cx="1368152" cy="51669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971600" y="2549351"/>
            <a:ext cx="5400600" cy="1102519"/>
          </a:xfrm>
        </p:spPr>
        <p:txBody>
          <a:bodyPr>
            <a:normAutofit/>
          </a:bodyPr>
          <a:lstStyle>
            <a:lvl1pPr algn="l">
              <a:defRPr lang="fr-FR" sz="2400" b="0" kern="1200" cap="all" baseline="0" dirty="0">
                <a:solidFill>
                  <a:schemeClr val="bg1">
                    <a:lumMod val="50000"/>
                  </a:schemeClr>
                </a:solidFill>
                <a:effectLst/>
                <a:latin typeface="Segoe UI" panose="020B0502040204020203" pitchFamily="34" charset="0"/>
                <a:ea typeface="Segoe UI Black" panose="020B0A02040204020203" pitchFamily="34" charset="0"/>
                <a:cs typeface="Segoe UI" panose="020B0502040204020203"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971600" y="3722712"/>
            <a:ext cx="5400600" cy="649238"/>
          </a:xfrm>
        </p:spPr>
        <p:txBody>
          <a:bodyPr>
            <a:normAutofit/>
          </a:bodyPr>
          <a:lstStyle>
            <a:lvl1pPr marL="0" indent="0" algn="l">
              <a:buNone/>
              <a:defRPr lang="fr-FR" sz="1400" b="0" kern="1200" cap="all" baseline="0" dirty="0">
                <a:solidFill>
                  <a:schemeClr val="bg1">
                    <a:lumMod val="50000"/>
                  </a:schemeClr>
                </a:solidFill>
                <a:effectLst/>
                <a:latin typeface="Segoe UI" panose="020B0502040204020203" pitchFamily="34" charset="0"/>
                <a:ea typeface="+mn-ea"/>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6" name="ZoneTexte 5"/>
          <p:cNvSpPr txBox="1"/>
          <p:nvPr userDrawn="1"/>
        </p:nvSpPr>
        <p:spPr>
          <a:xfrm rot="16200000">
            <a:off x="6143783" y="4199677"/>
            <a:ext cx="1712328" cy="184666"/>
          </a:xfrm>
          <a:prstGeom prst="rect">
            <a:avLst/>
          </a:prstGeom>
          <a:noFill/>
        </p:spPr>
        <p:txBody>
          <a:bodyPr wrap="none" rtlCol="0">
            <a:spAutoFit/>
          </a:bodyPr>
          <a:lstStyle/>
          <a:p>
            <a:pPr marL="0" algn="l" defTabSz="914400" rtl="0" eaLnBrk="1" latinLnBrk="0" hangingPunct="1"/>
            <a:r>
              <a:rPr lang="fr-FR" sz="600" kern="1200" cap="small" baseline="0" dirty="0" smtClean="0">
                <a:solidFill>
                  <a:schemeClr val="bg1">
                    <a:lumMod val="50000"/>
                  </a:schemeClr>
                </a:solidFill>
                <a:latin typeface="Arial" panose="020B0604020202020204" pitchFamily="34" charset="0"/>
                <a:ea typeface="+mn-ea"/>
                <a:cs typeface="Arial" panose="020B0604020202020204" pitchFamily="34" charset="0"/>
              </a:rPr>
              <a:t>© 2017 ACIES | TOUS DROITS RÉSERVÉS</a:t>
            </a:r>
            <a:endParaRPr lang="fr-FR" sz="600" kern="1200" cap="small" baseline="0" dirty="0">
              <a:solidFill>
                <a:schemeClr val="bg1">
                  <a:lumMod val="50000"/>
                </a:schemeClr>
              </a:solidFill>
              <a:latin typeface="Arial" panose="020B0604020202020204" pitchFamily="34" charset="0"/>
              <a:ea typeface="+mn-ea"/>
              <a:cs typeface="Arial" panose="020B0604020202020204" pitchFamily="34" charset="0"/>
            </a:endParaRPr>
          </a:p>
        </p:txBody>
      </p:sp>
      <p:cxnSp>
        <p:nvCxnSpPr>
          <p:cNvPr id="20" name="Connecteur droit 19"/>
          <p:cNvCxnSpPr/>
          <p:nvPr userDrawn="1"/>
        </p:nvCxnSpPr>
        <p:spPr>
          <a:xfrm>
            <a:off x="8557260" y="1309142"/>
            <a:ext cx="312360" cy="0"/>
          </a:xfrm>
          <a:prstGeom prst="line">
            <a:avLst/>
          </a:prstGeom>
          <a:ln w="15875">
            <a:solidFill>
              <a:srgbClr val="F29400">
                <a:alpha val="78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00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ou ORDRE DU JOUR">
    <p:spTree>
      <p:nvGrpSpPr>
        <p:cNvPr id="1" name=""/>
        <p:cNvGrpSpPr/>
        <p:nvPr/>
      </p:nvGrpSpPr>
      <p:grpSpPr>
        <a:xfrm>
          <a:off x="0" y="0"/>
          <a:ext cx="0" cy="0"/>
          <a:chOff x="0" y="0"/>
          <a:chExt cx="0" cy="0"/>
        </a:xfrm>
      </p:grpSpPr>
      <p:sp>
        <p:nvSpPr>
          <p:cNvPr id="8" name="Retângulo 4">
            <a:extLst>
              <a:ext uri="{FF2B5EF4-FFF2-40B4-BE49-F238E27FC236}">
                <a16:creationId xmlns:a16="http://schemas.microsoft.com/office/drawing/2014/main" xmlns="" id="{44AC896D-2F0B-46CF-BAC2-FDAC0B01E606}"/>
              </a:ext>
            </a:extLst>
          </p:cNvPr>
          <p:cNvSpPr/>
          <p:nvPr userDrawn="1"/>
        </p:nvSpPr>
        <p:spPr>
          <a:xfrm>
            <a:off x="1" y="0"/>
            <a:ext cx="9143999" cy="555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Titre 1"/>
          <p:cNvSpPr>
            <a:spLocks noGrp="1"/>
          </p:cNvSpPr>
          <p:nvPr>
            <p:ph type="title"/>
          </p:nvPr>
        </p:nvSpPr>
        <p:spPr>
          <a:xfrm>
            <a:off x="323528" y="122400"/>
            <a:ext cx="7560840" cy="349547"/>
          </a:xfrm>
        </p:spPr>
        <p:txBody>
          <a:bodyPr>
            <a:normAutofit/>
          </a:bodyPr>
          <a:lstStyle>
            <a:lvl1pPr algn="l">
              <a:defRPr lang="fr-FR" sz="1600" b="0" kern="1200" cap="all" baseline="0" dirty="0">
                <a:solidFill>
                  <a:schemeClr val="tx1"/>
                </a:solidFill>
                <a:effectLst/>
                <a:latin typeface="Segoe UI Light" panose="020B0502040204020203" pitchFamily="34" charset="0"/>
                <a:ea typeface="+mn-ea"/>
                <a:cs typeface="Segoe UI Light" panose="020B0502040204020203" pitchFamily="34" charset="0"/>
              </a:defRPr>
            </a:lvl1pPr>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7D794951-53EE-4972-AA3C-D8F7AC64D147}" type="slidenum">
              <a:rPr lang="fr-FR" smtClean="0"/>
              <a:pPr/>
              <a:t>‹N°›</a:t>
            </a:fld>
            <a:endParaRPr lang="fr-FR" dirty="0"/>
          </a:p>
        </p:txBody>
      </p:sp>
      <p:cxnSp>
        <p:nvCxnSpPr>
          <p:cNvPr id="6" name="Connecteur droit 5"/>
          <p:cNvCxnSpPr/>
          <p:nvPr userDrawn="1"/>
        </p:nvCxnSpPr>
        <p:spPr>
          <a:xfrm>
            <a:off x="467544" y="4903387"/>
            <a:ext cx="0" cy="14401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tângulo 4">
            <a:extLst>
              <a:ext uri="{FF2B5EF4-FFF2-40B4-BE49-F238E27FC236}">
                <a16:creationId xmlns:a16="http://schemas.microsoft.com/office/drawing/2014/main" xmlns="" id="{44AC896D-2F0B-46CF-BAC2-FDAC0B01E606}"/>
              </a:ext>
            </a:extLst>
          </p:cNvPr>
          <p:cNvSpPr/>
          <p:nvPr userDrawn="1"/>
        </p:nvSpPr>
        <p:spPr>
          <a:xfrm>
            <a:off x="1" y="601980"/>
            <a:ext cx="9143999" cy="4541520"/>
          </a:xfrm>
          <a:prstGeom prst="rect">
            <a:avLst/>
          </a:prstGeom>
          <a:solidFill>
            <a:schemeClr val="bg1">
              <a:lumMod val="6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11" name="Image 10"/>
          <p:cNvPicPr/>
          <p:nvPr userDrawn="1"/>
        </p:nvPicPr>
        <p:blipFill>
          <a:blip r:embed="rId2" cstate="print">
            <a:extLst>
              <a:ext uri="{28A0092B-C50C-407E-A947-70E740481C1C}">
                <a14:useLocalDpi xmlns:a14="http://schemas.microsoft.com/office/drawing/2010/main" val="0"/>
              </a:ext>
            </a:extLst>
          </a:blip>
          <a:stretch>
            <a:fillRect/>
          </a:stretch>
        </p:blipFill>
        <p:spPr>
          <a:xfrm>
            <a:off x="8071218" y="167341"/>
            <a:ext cx="709935" cy="268114"/>
          </a:xfrm>
          <a:prstGeom prst="rect">
            <a:avLst/>
          </a:prstGeom>
        </p:spPr>
      </p:pic>
    </p:spTree>
    <p:extLst>
      <p:ext uri="{BB962C8B-B14F-4D97-AF65-F5344CB8AC3E}">
        <p14:creationId xmlns:p14="http://schemas.microsoft.com/office/powerpoint/2010/main" val="4338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ête de chap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3">
            <a:extLst>
              <a:ext uri="{FF2B5EF4-FFF2-40B4-BE49-F238E27FC236}">
                <a16:creationId xmlns="" xmlns:a16="http://schemas.microsoft.com/office/drawing/2014/main" id="{4671342F-88C0-420D-BF04-79D57FFD1580}"/>
              </a:ext>
            </a:extLst>
          </p:cNvPr>
          <p:cNvSpPr/>
          <p:nvPr userDrawn="1"/>
        </p:nvSpPr>
        <p:spPr>
          <a:xfrm>
            <a:off x="0" y="0"/>
            <a:ext cx="9156697" cy="5164038"/>
          </a:xfrm>
          <a:prstGeom prst="rect">
            <a:avLst/>
          </a:prstGeom>
          <a:solidFill>
            <a:srgbClr val="3388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userDrawn="1">
            <p:ph type="sldNum" sz="quarter" idx="12"/>
          </p:nvPr>
        </p:nvSpPr>
        <p:spPr/>
        <p:txBody>
          <a:bodyPr/>
          <a:lstStyle/>
          <a:p>
            <a:fld id="{7D794951-53EE-4972-AA3C-D8F7AC64D147}" type="slidenum">
              <a:rPr lang="fr-FR" smtClean="0"/>
              <a:t>‹N°›</a:t>
            </a:fld>
            <a:endParaRPr lang="fr-FR"/>
          </a:p>
        </p:txBody>
      </p:sp>
      <p:sp>
        <p:nvSpPr>
          <p:cNvPr id="12" name="Rectangle 11">
            <a:extLst>
              <a:ext uri="{FF2B5EF4-FFF2-40B4-BE49-F238E27FC236}">
                <a16:creationId xmlns="" xmlns:a16="http://schemas.microsoft.com/office/drawing/2014/main" id="{E96BB143-BF6D-4031-BEF3-018D1D3E2B89}"/>
              </a:ext>
            </a:extLst>
          </p:cNvPr>
          <p:cNvSpPr/>
          <p:nvPr userDrawn="1"/>
        </p:nvSpPr>
        <p:spPr>
          <a:xfrm>
            <a:off x="0" y="1851670"/>
            <a:ext cx="6084168" cy="1526582"/>
          </a:xfrm>
          <a:prstGeom prst="rect">
            <a:avLst/>
          </a:prstGeom>
          <a:gradFill flip="none" rotWithShape="1">
            <a:gsLst>
              <a:gs pos="0">
                <a:schemeClr val="bg1">
                  <a:alpha val="46000"/>
                </a:schemeClr>
              </a:gs>
              <a:gs pos="43000">
                <a:schemeClr val="bg1">
                  <a:alpha val="54000"/>
                </a:schemeClr>
              </a:gs>
              <a:gs pos="100000">
                <a:schemeClr val="bg1">
                  <a:alpha val="1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p:cNvSpPr>
            <a:spLocks noGrp="1"/>
          </p:cNvSpPr>
          <p:nvPr userDrawn="1">
            <p:ph type="title"/>
          </p:nvPr>
        </p:nvSpPr>
        <p:spPr>
          <a:xfrm>
            <a:off x="457200" y="1995686"/>
            <a:ext cx="5482952" cy="1224136"/>
          </a:xfrm>
        </p:spPr>
        <p:txBody>
          <a:bodyPr vert="horz" lIns="91440" tIns="45720" rIns="91440" bIns="45720" rtlCol="0" anchor="ctr">
            <a:normAutofit/>
          </a:bodyPr>
          <a:lstStyle>
            <a:lvl1pPr algn="r">
              <a:defRPr lang="fr-FR" sz="2400" b="0" cap="all">
                <a:solidFill>
                  <a:schemeClr val="accent3">
                    <a:lumMod val="50000"/>
                  </a:schemeClr>
                </a:solidFill>
                <a:latin typeface="Segoe UI" panose="020B0502040204020203" pitchFamily="34" charset="0"/>
                <a:ea typeface="Segoe UI Black" panose="020B0A02040204020203" pitchFamily="34" charset="0"/>
                <a:cs typeface="Segoe UI" panose="020B0502040204020203" pitchFamily="34" charset="0"/>
              </a:defRPr>
            </a:lvl1pPr>
          </a:lstStyle>
          <a:p>
            <a:pPr marL="0" lvl="0" indent="0" algn="r">
              <a:spcBef>
                <a:spcPts val="1200"/>
              </a:spcBef>
              <a:buFontTx/>
            </a:pPr>
            <a:r>
              <a:rPr lang="fr-FR" dirty="0" smtClean="0"/>
              <a:t>Modifiez le style du titre</a:t>
            </a:r>
            <a:endParaRPr lang="fr-FR" dirty="0"/>
          </a:p>
        </p:txBody>
      </p:sp>
    </p:spTree>
    <p:extLst>
      <p:ext uri="{BB962C8B-B14F-4D97-AF65-F5344CB8AC3E}">
        <p14:creationId xmlns:p14="http://schemas.microsoft.com/office/powerpoint/2010/main" val="9804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tângulo 4">
            <a:extLst>
              <a:ext uri="{FF2B5EF4-FFF2-40B4-BE49-F238E27FC236}">
                <a16:creationId xmlns:a16="http://schemas.microsoft.com/office/drawing/2014/main" xmlns="" id="{44AC896D-2F0B-46CF-BAC2-FDAC0B01E606}"/>
              </a:ext>
            </a:extLst>
          </p:cNvPr>
          <p:cNvSpPr/>
          <p:nvPr userDrawn="1"/>
        </p:nvSpPr>
        <p:spPr>
          <a:xfrm>
            <a:off x="1" y="0"/>
            <a:ext cx="9143999" cy="555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Titre 1"/>
          <p:cNvSpPr>
            <a:spLocks noGrp="1"/>
          </p:cNvSpPr>
          <p:nvPr>
            <p:ph type="title"/>
          </p:nvPr>
        </p:nvSpPr>
        <p:spPr>
          <a:xfrm>
            <a:off x="323528" y="122400"/>
            <a:ext cx="7560840" cy="349547"/>
          </a:xfrm>
        </p:spPr>
        <p:txBody>
          <a:bodyPr>
            <a:normAutofit/>
          </a:bodyPr>
          <a:lstStyle>
            <a:lvl1pPr algn="l">
              <a:defRPr lang="fr-FR" sz="1600" b="0" kern="1200" cap="all" baseline="0" dirty="0">
                <a:solidFill>
                  <a:schemeClr val="tx1"/>
                </a:solidFill>
                <a:effectLst/>
                <a:latin typeface="Segoe UI Light" panose="020B0502040204020203" pitchFamily="34" charset="0"/>
                <a:ea typeface="+mn-ea"/>
                <a:cs typeface="Segoe UI Light" panose="020B0502040204020203" pitchFamily="34" charset="0"/>
              </a:defRPr>
            </a:lvl1pPr>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7D794951-53EE-4972-AA3C-D8F7AC64D147}" type="slidenum">
              <a:rPr lang="fr-FR" smtClean="0"/>
              <a:pPr/>
              <a:t>‹N°›</a:t>
            </a:fld>
            <a:endParaRPr lang="fr-FR" dirty="0"/>
          </a:p>
        </p:txBody>
      </p:sp>
      <p:cxnSp>
        <p:nvCxnSpPr>
          <p:cNvPr id="6" name="Connecteur droit 5"/>
          <p:cNvCxnSpPr/>
          <p:nvPr userDrawn="1"/>
        </p:nvCxnSpPr>
        <p:spPr>
          <a:xfrm>
            <a:off x="467544" y="4903387"/>
            <a:ext cx="0" cy="14401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Espace réservé du contenu 4"/>
          <p:cNvSpPr>
            <a:spLocks noGrp="1"/>
          </p:cNvSpPr>
          <p:nvPr>
            <p:ph sz="quarter" idx="12"/>
          </p:nvPr>
        </p:nvSpPr>
        <p:spPr>
          <a:xfrm>
            <a:off x="468313" y="1058863"/>
            <a:ext cx="8351837" cy="3529012"/>
          </a:xfrm>
        </p:spPr>
        <p:txBody>
          <a:bodyPr/>
          <a:lstStyle>
            <a:lvl1pPr marL="0" indent="0">
              <a:buFontTx/>
              <a:buNone/>
              <a:defRPr lang="fr-FR" sz="1800" b="1" kern="1200" cap="none" baseline="0" dirty="0" smtClean="0">
                <a:solidFill>
                  <a:schemeClr val="bg1">
                    <a:lumMod val="50000"/>
                  </a:schemeClr>
                </a:solidFill>
                <a:effectLst/>
                <a:latin typeface="+mn-lt"/>
                <a:ea typeface="+mj-ea"/>
                <a:cs typeface="Segoe UI Semibold" panose="020B0702040204020203" pitchFamily="34" charset="0"/>
              </a:defRPr>
            </a:lvl1pPr>
            <a:lvl2pPr marL="723900" indent="-457200">
              <a:defRPr lang="fr-FR" sz="1800" kern="1200" dirty="0" smtClean="0">
                <a:solidFill>
                  <a:schemeClr val="bg1">
                    <a:lumMod val="50000"/>
                  </a:schemeClr>
                </a:solidFill>
                <a:effectLst/>
                <a:latin typeface="+mn-lt"/>
                <a:ea typeface="+mn-ea"/>
                <a:cs typeface="Arial" panose="020B0604020202020204" pitchFamily="34" charset="0"/>
              </a:defRPr>
            </a:lvl2pPr>
            <a:lvl3pPr marL="1152525" indent="-342900">
              <a:defRPr lang="fr-FR" sz="1600" kern="1200" dirty="0" smtClean="0">
                <a:solidFill>
                  <a:schemeClr val="bg1">
                    <a:lumMod val="50000"/>
                  </a:schemeClr>
                </a:solidFill>
                <a:effectLst/>
                <a:latin typeface="+mn-lt"/>
                <a:ea typeface="+mn-ea"/>
                <a:cs typeface="Arial" panose="020B0604020202020204" pitchFamily="34" charset="0"/>
              </a:defRPr>
            </a:lvl3pPr>
            <a:lvl4pPr marL="1600200" indent="-342900">
              <a:defRPr lang="fr-FR" sz="1600" kern="1200" dirty="0" smtClean="0">
                <a:solidFill>
                  <a:schemeClr val="bg1">
                    <a:lumMod val="50000"/>
                  </a:schemeClr>
                </a:solidFill>
                <a:effectLst/>
                <a:latin typeface="+mn-lt"/>
                <a:ea typeface="+mn-ea"/>
                <a:cs typeface="Arial" panose="020B0604020202020204" pitchFamily="34" charset="0"/>
              </a:defRPr>
            </a:lvl4pPr>
            <a:lvl5pPr marL="2057400" indent="-228600">
              <a:defRPr lang="fr-FR" sz="1600" kern="1200" dirty="0">
                <a:solidFill>
                  <a:schemeClr val="bg1">
                    <a:lumMod val="50000"/>
                  </a:schemeClr>
                </a:solidFill>
                <a:effectLst/>
                <a:latin typeface="+mn-lt"/>
                <a:ea typeface="+mn-ea"/>
                <a:cs typeface="Arial" panose="020B0604020202020204" pitchFamily="34" charset="0"/>
              </a:defRPr>
            </a:lvl5pPr>
          </a:lstStyle>
          <a:p>
            <a:pPr lvl="0"/>
            <a:r>
              <a:rPr lang="fr-FR" dirty="0" smtClean="0"/>
              <a:t>Modifiez les styles du texte du masque</a:t>
            </a:r>
          </a:p>
          <a:p>
            <a:pPr marL="542925" lvl="1" indent="-276225" algn="l" defTabSz="914400" rtl="0" eaLnBrk="1" latinLnBrk="0" hangingPunct="1">
              <a:spcBef>
                <a:spcPct val="20000"/>
              </a:spcBef>
              <a:buClr>
                <a:srgbClr val="F29400"/>
              </a:buClr>
              <a:buSzPct val="90000"/>
              <a:buFont typeface="Arial" panose="020B0604020202020204" pitchFamily="34" charset="0"/>
              <a:buChar char="■"/>
            </a:pPr>
            <a:r>
              <a:rPr lang="fr-FR" dirty="0" smtClean="0"/>
              <a:t>Deuxième niveau</a:t>
            </a:r>
          </a:p>
          <a:p>
            <a:pPr marL="1076325" lvl="2" indent="-266700" algn="l" defTabSz="914400" rtl="0" eaLnBrk="1" latinLnBrk="0" hangingPunct="1">
              <a:spcBef>
                <a:spcPct val="20000"/>
              </a:spcBef>
              <a:buClr>
                <a:srgbClr val="F29400"/>
              </a:buClr>
              <a:buSzPct val="90000"/>
              <a:buFont typeface="Arial" panose="020B0604020202020204" pitchFamily="34" charset="0"/>
              <a:buChar char="■"/>
            </a:pPr>
            <a:r>
              <a:rPr lang="fr-FR" dirty="0" smtClean="0"/>
              <a:t>Troisième niveau</a:t>
            </a:r>
          </a:p>
          <a:p>
            <a:pPr marL="1524000" lvl="3" indent="-266700" algn="l" defTabSz="914400" rtl="0" eaLnBrk="1" latinLnBrk="0" hangingPunct="1">
              <a:spcBef>
                <a:spcPct val="20000"/>
              </a:spcBef>
              <a:buFont typeface="Arial" panose="020B0604020202020204" pitchFamily="34" charset="0"/>
              <a:buChar char="●"/>
            </a:pPr>
            <a:r>
              <a:rPr lang="fr-FR" dirty="0" smtClean="0"/>
              <a:t>Quatrième niveau</a:t>
            </a:r>
          </a:p>
          <a:p>
            <a:pPr marL="2057400" lvl="4" indent="-228600" algn="l" defTabSz="914400" rtl="0" eaLnBrk="1" latinLnBrk="0" hangingPunct="1">
              <a:spcBef>
                <a:spcPct val="20000"/>
              </a:spcBef>
              <a:buFont typeface="Arial" panose="020B0604020202020204" pitchFamily="34" charset="0"/>
              <a:buChar char="●"/>
            </a:pPr>
            <a:r>
              <a:rPr lang="fr-FR" dirty="0" smtClean="0"/>
              <a:t>Cinquième niveau</a:t>
            </a:r>
            <a:endParaRPr lang="fr-FR" dirty="0"/>
          </a:p>
        </p:txBody>
      </p:sp>
      <p:pic>
        <p:nvPicPr>
          <p:cNvPr id="10" name="Image 9"/>
          <p:cNvPicPr/>
          <p:nvPr userDrawn="1"/>
        </p:nvPicPr>
        <p:blipFill>
          <a:blip r:embed="rId2" cstate="print">
            <a:extLst>
              <a:ext uri="{28A0092B-C50C-407E-A947-70E740481C1C}">
                <a14:useLocalDpi xmlns:a14="http://schemas.microsoft.com/office/drawing/2010/main" val="0"/>
              </a:ext>
            </a:extLst>
          </a:blip>
          <a:stretch>
            <a:fillRect/>
          </a:stretch>
        </p:blipFill>
        <p:spPr>
          <a:xfrm>
            <a:off x="8071218" y="167341"/>
            <a:ext cx="709935" cy="268114"/>
          </a:xfrm>
          <a:prstGeom prst="rect">
            <a:avLst/>
          </a:prstGeom>
        </p:spPr>
      </p:pic>
    </p:spTree>
    <p:extLst>
      <p:ext uri="{BB962C8B-B14F-4D97-AF65-F5344CB8AC3E}">
        <p14:creationId xmlns:p14="http://schemas.microsoft.com/office/powerpoint/2010/main" val="427839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tângulo 4">
            <a:extLst>
              <a:ext uri="{FF2B5EF4-FFF2-40B4-BE49-F238E27FC236}">
                <a16:creationId xmlns:a16="http://schemas.microsoft.com/office/drawing/2014/main" xmlns="" id="{44AC896D-2F0B-46CF-BAC2-FDAC0B01E606}"/>
              </a:ext>
            </a:extLst>
          </p:cNvPr>
          <p:cNvSpPr/>
          <p:nvPr userDrawn="1"/>
        </p:nvSpPr>
        <p:spPr>
          <a:xfrm>
            <a:off x="1" y="0"/>
            <a:ext cx="9143999" cy="555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Titre 1"/>
          <p:cNvSpPr>
            <a:spLocks noGrp="1"/>
          </p:cNvSpPr>
          <p:nvPr>
            <p:ph type="title"/>
          </p:nvPr>
        </p:nvSpPr>
        <p:spPr>
          <a:xfrm>
            <a:off x="323528" y="122400"/>
            <a:ext cx="7560840" cy="349547"/>
          </a:xfrm>
        </p:spPr>
        <p:txBody>
          <a:bodyPr>
            <a:normAutofit/>
          </a:bodyPr>
          <a:lstStyle>
            <a:lvl1pPr algn="l">
              <a:defRPr lang="fr-FR" sz="1600" b="0" kern="1200" cap="all" baseline="0" dirty="0">
                <a:solidFill>
                  <a:schemeClr val="tx1"/>
                </a:solidFill>
                <a:effectLst/>
                <a:latin typeface="Segoe UI Light" panose="020B0502040204020203" pitchFamily="34" charset="0"/>
                <a:ea typeface="+mn-ea"/>
                <a:cs typeface="Segoe UI Light" panose="020B0502040204020203" pitchFamily="34" charset="0"/>
              </a:defRPr>
            </a:lvl1pPr>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7D794951-53EE-4972-AA3C-D8F7AC64D147}" type="slidenum">
              <a:rPr lang="fr-FR" smtClean="0"/>
              <a:pPr/>
              <a:t>‹N°›</a:t>
            </a:fld>
            <a:endParaRPr lang="fr-FR" dirty="0"/>
          </a:p>
        </p:txBody>
      </p:sp>
      <p:cxnSp>
        <p:nvCxnSpPr>
          <p:cNvPr id="6" name="Connecteur droit 5"/>
          <p:cNvCxnSpPr/>
          <p:nvPr userDrawn="1"/>
        </p:nvCxnSpPr>
        <p:spPr>
          <a:xfrm>
            <a:off x="467544" y="4903387"/>
            <a:ext cx="0" cy="14401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Image 9"/>
          <p:cNvPicPr/>
          <p:nvPr userDrawn="1"/>
        </p:nvPicPr>
        <p:blipFill>
          <a:blip r:embed="rId2" cstate="print">
            <a:extLst>
              <a:ext uri="{28A0092B-C50C-407E-A947-70E740481C1C}">
                <a14:useLocalDpi xmlns:a14="http://schemas.microsoft.com/office/drawing/2010/main" val="0"/>
              </a:ext>
            </a:extLst>
          </a:blip>
          <a:stretch>
            <a:fillRect/>
          </a:stretch>
        </p:blipFill>
        <p:spPr>
          <a:xfrm>
            <a:off x="8071218" y="167341"/>
            <a:ext cx="709935" cy="268114"/>
          </a:xfrm>
          <a:prstGeom prst="rect">
            <a:avLst/>
          </a:prstGeom>
        </p:spPr>
      </p:pic>
    </p:spTree>
    <p:extLst>
      <p:ext uri="{BB962C8B-B14F-4D97-AF65-F5344CB8AC3E}">
        <p14:creationId xmlns:p14="http://schemas.microsoft.com/office/powerpoint/2010/main" val="35824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sous-titre">
    <p:spTree>
      <p:nvGrpSpPr>
        <p:cNvPr id="1" name=""/>
        <p:cNvGrpSpPr/>
        <p:nvPr/>
      </p:nvGrpSpPr>
      <p:grpSpPr>
        <a:xfrm>
          <a:off x="0" y="0"/>
          <a:ext cx="0" cy="0"/>
          <a:chOff x="0" y="0"/>
          <a:chExt cx="0" cy="0"/>
        </a:xfrm>
      </p:grpSpPr>
      <p:sp>
        <p:nvSpPr>
          <p:cNvPr id="8" name="Retângulo 4">
            <a:extLst>
              <a:ext uri="{FF2B5EF4-FFF2-40B4-BE49-F238E27FC236}">
                <a16:creationId xmlns:a16="http://schemas.microsoft.com/office/drawing/2014/main" xmlns="" id="{44AC896D-2F0B-46CF-BAC2-FDAC0B01E606}"/>
              </a:ext>
            </a:extLst>
          </p:cNvPr>
          <p:cNvSpPr/>
          <p:nvPr userDrawn="1"/>
        </p:nvSpPr>
        <p:spPr>
          <a:xfrm>
            <a:off x="1" y="0"/>
            <a:ext cx="9143999" cy="555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Titre 1"/>
          <p:cNvSpPr>
            <a:spLocks noGrp="1"/>
          </p:cNvSpPr>
          <p:nvPr>
            <p:ph type="title"/>
          </p:nvPr>
        </p:nvSpPr>
        <p:spPr>
          <a:xfrm>
            <a:off x="323528" y="122400"/>
            <a:ext cx="7560840" cy="349547"/>
          </a:xfrm>
        </p:spPr>
        <p:txBody>
          <a:bodyPr>
            <a:normAutofit/>
          </a:bodyPr>
          <a:lstStyle>
            <a:lvl1pPr algn="l">
              <a:defRPr lang="fr-FR" sz="1600" b="0" kern="1200" cap="all" baseline="0" dirty="0">
                <a:solidFill>
                  <a:schemeClr val="tx1"/>
                </a:solidFill>
                <a:effectLst/>
                <a:latin typeface="Segoe UI Light" panose="020B0502040204020203" pitchFamily="34" charset="0"/>
                <a:ea typeface="+mn-ea"/>
                <a:cs typeface="Segoe UI Light" panose="020B0502040204020203" pitchFamily="34" charset="0"/>
              </a:defRPr>
            </a:lvl1pPr>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7D794951-53EE-4972-AA3C-D8F7AC64D147}" type="slidenum">
              <a:rPr lang="fr-FR" smtClean="0"/>
              <a:pPr/>
              <a:t>‹N°›</a:t>
            </a:fld>
            <a:endParaRPr lang="fr-FR" dirty="0"/>
          </a:p>
        </p:txBody>
      </p:sp>
      <p:cxnSp>
        <p:nvCxnSpPr>
          <p:cNvPr id="6" name="Connecteur droit 5"/>
          <p:cNvCxnSpPr/>
          <p:nvPr userDrawn="1"/>
        </p:nvCxnSpPr>
        <p:spPr>
          <a:xfrm>
            <a:off x="467544" y="4903387"/>
            <a:ext cx="0" cy="14401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Image 9"/>
          <p:cNvPicPr/>
          <p:nvPr userDrawn="1"/>
        </p:nvPicPr>
        <p:blipFill>
          <a:blip r:embed="rId2" cstate="print">
            <a:extLst>
              <a:ext uri="{28A0092B-C50C-407E-A947-70E740481C1C}">
                <a14:useLocalDpi xmlns:a14="http://schemas.microsoft.com/office/drawing/2010/main" val="0"/>
              </a:ext>
            </a:extLst>
          </a:blip>
          <a:stretch>
            <a:fillRect/>
          </a:stretch>
        </p:blipFill>
        <p:spPr>
          <a:xfrm>
            <a:off x="8071218" y="167341"/>
            <a:ext cx="709935" cy="268114"/>
          </a:xfrm>
          <a:prstGeom prst="rect">
            <a:avLst/>
          </a:prstGeom>
        </p:spPr>
      </p:pic>
      <p:sp>
        <p:nvSpPr>
          <p:cNvPr id="12" name="Sous-titre 2"/>
          <p:cNvSpPr>
            <a:spLocks noGrp="1"/>
          </p:cNvSpPr>
          <p:nvPr>
            <p:ph type="subTitle" idx="1"/>
          </p:nvPr>
        </p:nvSpPr>
        <p:spPr>
          <a:xfrm>
            <a:off x="470644" y="771550"/>
            <a:ext cx="7413723" cy="360040"/>
          </a:xfrm>
        </p:spPr>
        <p:txBody>
          <a:bodyPr lIns="0">
            <a:normAutofit/>
          </a:bodyPr>
          <a:lstStyle>
            <a:lvl1pPr marL="0" indent="0" algn="l">
              <a:buNone/>
              <a:defRPr lang="fr-FR" sz="1400" b="0" kern="1200" cap="none" baseline="0" dirty="0">
                <a:solidFill>
                  <a:schemeClr val="bg1">
                    <a:lumMod val="50000"/>
                  </a:schemeClr>
                </a:solidFill>
                <a:effectLst/>
                <a:latin typeface="Segoe UI Semibold" panose="020B0702040204020203" pitchFamily="34" charset="0"/>
                <a:ea typeface="+mn-ea"/>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320799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andeau seul">
    <p:spTree>
      <p:nvGrpSpPr>
        <p:cNvPr id="1" name=""/>
        <p:cNvGrpSpPr/>
        <p:nvPr/>
      </p:nvGrpSpPr>
      <p:grpSpPr>
        <a:xfrm>
          <a:off x="0" y="0"/>
          <a:ext cx="0" cy="0"/>
          <a:chOff x="0" y="0"/>
          <a:chExt cx="0" cy="0"/>
        </a:xfrm>
      </p:grpSpPr>
      <p:sp>
        <p:nvSpPr>
          <p:cNvPr id="7" name="Retângulo 4">
            <a:extLst>
              <a:ext uri="{FF2B5EF4-FFF2-40B4-BE49-F238E27FC236}">
                <a16:creationId xmlns:a16="http://schemas.microsoft.com/office/drawing/2014/main" xmlns="" id="{44AC896D-2F0B-46CF-BAC2-FDAC0B01E606}"/>
              </a:ext>
            </a:extLst>
          </p:cNvPr>
          <p:cNvSpPr/>
          <p:nvPr userDrawn="1"/>
        </p:nvSpPr>
        <p:spPr>
          <a:xfrm>
            <a:off x="1" y="0"/>
            <a:ext cx="9143999" cy="555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4" name="Espace réservé du numéro de diapositive 3"/>
          <p:cNvSpPr>
            <a:spLocks noGrp="1"/>
          </p:cNvSpPr>
          <p:nvPr>
            <p:ph type="sldNum" sz="quarter" idx="12"/>
          </p:nvPr>
        </p:nvSpPr>
        <p:spPr/>
        <p:txBody>
          <a:bodyPr/>
          <a:lstStyle/>
          <a:p>
            <a:fld id="{7D794951-53EE-4972-AA3C-D8F7AC64D147}" type="slidenum">
              <a:rPr lang="fr-FR" smtClean="0"/>
              <a:t>‹N°›</a:t>
            </a:fld>
            <a:endParaRPr lang="fr-FR"/>
          </a:p>
        </p:txBody>
      </p:sp>
      <p:cxnSp>
        <p:nvCxnSpPr>
          <p:cNvPr id="5" name="Connecteur droit 4"/>
          <p:cNvCxnSpPr/>
          <p:nvPr userDrawn="1"/>
        </p:nvCxnSpPr>
        <p:spPr>
          <a:xfrm>
            <a:off x="467544" y="4903387"/>
            <a:ext cx="0" cy="14401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Image 5"/>
          <p:cNvPicPr/>
          <p:nvPr userDrawn="1"/>
        </p:nvPicPr>
        <p:blipFill>
          <a:blip r:embed="rId2" cstate="print">
            <a:extLst>
              <a:ext uri="{28A0092B-C50C-407E-A947-70E740481C1C}">
                <a14:useLocalDpi xmlns:a14="http://schemas.microsoft.com/office/drawing/2010/main" val="0"/>
              </a:ext>
            </a:extLst>
          </a:blip>
          <a:stretch>
            <a:fillRect/>
          </a:stretch>
        </p:blipFill>
        <p:spPr>
          <a:xfrm>
            <a:off x="8071218" y="167341"/>
            <a:ext cx="709935" cy="268114"/>
          </a:xfrm>
          <a:prstGeom prst="rect">
            <a:avLst/>
          </a:prstGeom>
        </p:spPr>
      </p:pic>
    </p:spTree>
    <p:extLst>
      <p:ext uri="{BB962C8B-B14F-4D97-AF65-F5344CB8AC3E}">
        <p14:creationId xmlns:p14="http://schemas.microsoft.com/office/powerpoint/2010/main" val="22665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5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4000" y="122400"/>
            <a:ext cx="7632376" cy="349547"/>
          </a:xfrm>
          <a:prstGeom prst="rect">
            <a:avLst/>
          </a:prstGeom>
        </p:spPr>
        <p:txBody>
          <a:bodyPr vert="horz" lIns="91440" tIns="45720" rIns="91440" bIns="45720" rtlCol="0" anchor="t">
            <a:normAutofit/>
          </a:bodyPr>
          <a:lstStyle/>
          <a:p>
            <a:pPr lvl="0" algn="l"/>
            <a:r>
              <a:rPr lang="fr-FR" dirty="0" smtClean="0"/>
              <a:t>Modifiez le style du titre</a:t>
            </a:r>
            <a:endParaRPr lang="fr-FR" dirty="0"/>
          </a:p>
        </p:txBody>
      </p:sp>
      <p:sp>
        <p:nvSpPr>
          <p:cNvPr id="3" name="Espace réservé du texte 2"/>
          <p:cNvSpPr>
            <a:spLocks noGrp="1"/>
          </p:cNvSpPr>
          <p:nvPr>
            <p:ph type="body" idx="1"/>
          </p:nvPr>
        </p:nvSpPr>
        <p:spPr>
          <a:xfrm>
            <a:off x="457200" y="1059582"/>
            <a:ext cx="8229600" cy="3535041"/>
          </a:xfrm>
          <a:prstGeom prst="rect">
            <a:avLst/>
          </a:prstGeom>
        </p:spPr>
        <p:txBody>
          <a:bodyPr vert="horz" lIns="91440" tIns="45720" rIns="91440" bIns="45720" rtlCol="0">
            <a:normAutofit/>
          </a:bodyPr>
          <a:lstStyle/>
          <a:p>
            <a:pPr marL="0" lvl="0" indent="0" algn="l" defTabSz="914400" rtl="0" eaLnBrk="1" latinLnBrk="0" hangingPunct="1">
              <a:spcBef>
                <a:spcPts val="1800"/>
              </a:spcBef>
              <a:buSzPct val="90000"/>
              <a:buFontTx/>
              <a:buNone/>
            </a:pPr>
            <a:r>
              <a:rPr lang="fr-FR" dirty="0" smtClean="0"/>
              <a:t>Modifiez les styles du texte du masque</a:t>
            </a:r>
          </a:p>
          <a:p>
            <a:pPr marL="542925" lvl="1" indent="-276225" algn="l" defTabSz="914400" rtl="0" eaLnBrk="1" latinLnBrk="0" hangingPunct="1">
              <a:spcBef>
                <a:spcPct val="20000"/>
              </a:spcBef>
              <a:buClr>
                <a:srgbClr val="F29400"/>
              </a:buClr>
              <a:buSzPct val="90000"/>
              <a:buFont typeface="Arial" panose="020B0604020202020204" pitchFamily="34" charset="0"/>
              <a:buChar char="■"/>
            </a:pPr>
            <a:r>
              <a:rPr lang="fr-FR" dirty="0" smtClean="0"/>
              <a:t>Deuxième niveau</a:t>
            </a:r>
          </a:p>
          <a:p>
            <a:pPr marL="1076325" lvl="2" indent="-266700" algn="l" defTabSz="914400" rtl="0" eaLnBrk="1" latinLnBrk="0" hangingPunct="1">
              <a:spcBef>
                <a:spcPct val="20000"/>
              </a:spcBef>
              <a:buClr>
                <a:srgbClr val="F29400"/>
              </a:buClr>
              <a:buSzPct val="90000"/>
              <a:buFont typeface="Arial" panose="020B0604020202020204" pitchFamily="34" charset="0"/>
              <a:buChar char="■"/>
            </a:pPr>
            <a:r>
              <a:rPr lang="fr-FR" dirty="0" smtClean="0"/>
              <a:t>Troisième niveau</a:t>
            </a:r>
          </a:p>
          <a:p>
            <a:pPr marL="1524000" lvl="3" indent="-266700" algn="l" defTabSz="914400" rtl="0" eaLnBrk="1" latinLnBrk="0" hangingPunct="1">
              <a:spcBef>
                <a:spcPct val="20000"/>
              </a:spcBef>
              <a:buFont typeface="Arial" panose="020B0604020202020204" pitchFamily="34" charset="0"/>
              <a:buChar char="●"/>
            </a:pPr>
            <a:r>
              <a:rPr lang="fr-FR" dirty="0" smtClean="0"/>
              <a:t>Quatrième niveau</a:t>
            </a:r>
          </a:p>
          <a:p>
            <a:pPr marL="2057400" lvl="4" indent="-228600" algn="l" defTabSz="914400" rtl="0" eaLnBrk="1" latinLnBrk="0" hangingPunct="1">
              <a:spcBef>
                <a:spcPct val="20000"/>
              </a:spcBef>
              <a:buFont typeface="Arial" panose="020B0604020202020204" pitchFamily="34" charset="0"/>
              <a:buChar char="●"/>
            </a:pPr>
            <a:r>
              <a:rPr lang="fr-FR" dirty="0" smtClean="0"/>
              <a:t>Cinquième niveau</a:t>
            </a:r>
            <a:endParaRPr lang="fr-FR" dirty="0"/>
          </a:p>
        </p:txBody>
      </p:sp>
      <p:sp>
        <p:nvSpPr>
          <p:cNvPr id="6" name="Espace réservé du numéro de diapositive 5"/>
          <p:cNvSpPr>
            <a:spLocks noGrp="1"/>
          </p:cNvSpPr>
          <p:nvPr>
            <p:ph type="sldNum" sz="quarter" idx="4"/>
          </p:nvPr>
        </p:nvSpPr>
        <p:spPr>
          <a:xfrm>
            <a:off x="0" y="4845050"/>
            <a:ext cx="431032" cy="251736"/>
          </a:xfrm>
          <a:prstGeom prst="rect">
            <a:avLst/>
          </a:prstGeom>
        </p:spPr>
        <p:txBody>
          <a:bodyPr vert="horz" lIns="91440" tIns="45720" rIns="72000" bIns="45720" rtlCol="0" anchor="ctr"/>
          <a:lstStyle>
            <a:lvl1pPr algn="r">
              <a:defRPr lang="fr-FR" sz="700" kern="1200" smtClean="0">
                <a:solidFill>
                  <a:schemeClr val="bg1">
                    <a:lumMod val="50000"/>
                  </a:schemeClr>
                </a:solidFill>
                <a:latin typeface="+mn-lt"/>
                <a:ea typeface="+mn-ea"/>
                <a:cs typeface="+mn-cs"/>
              </a:defRPr>
            </a:lvl1pPr>
          </a:lstStyle>
          <a:p>
            <a:fld id="{7D794951-53EE-4972-AA3C-D8F7AC64D147}" type="slidenum">
              <a:rPr lang="fr-FR" smtClean="0"/>
              <a:pPr/>
              <a:t>‹N°›</a:t>
            </a:fld>
            <a:endParaRPr lang="fr-FR" dirty="0"/>
          </a:p>
        </p:txBody>
      </p:sp>
      <p:sp>
        <p:nvSpPr>
          <p:cNvPr id="10" name="ZoneTexte 9"/>
          <p:cNvSpPr txBox="1"/>
          <p:nvPr userDrawn="1"/>
        </p:nvSpPr>
        <p:spPr>
          <a:xfrm>
            <a:off x="7740352" y="4824000"/>
            <a:ext cx="1224136" cy="292788"/>
          </a:xfrm>
          <a:prstGeom prst="rect">
            <a:avLst/>
          </a:prstGeom>
        </p:spPr>
        <p:txBody>
          <a:bodyPr vert="horz" lIns="36000" tIns="45720" rIns="91440" bIns="45720" rtlCol="0" anchor="ctr"/>
          <a:lstStyle>
            <a:defPPr>
              <a:defRPr lang="fr-FR"/>
            </a:defPPr>
            <a:lvl1pPr>
              <a:defRPr sz="900">
                <a:solidFill>
                  <a:schemeClr val="bg1">
                    <a:lumMod val="50000"/>
                  </a:schemeClr>
                </a:solidFill>
              </a:defRPr>
            </a:lvl1pPr>
          </a:lstStyle>
          <a:p>
            <a:pPr lvl="0" algn="r"/>
            <a:r>
              <a:rPr lang="fr-FR" sz="700" cap="all" baseline="0" noProof="0" dirty="0" smtClean="0"/>
              <a:t>JJ </a:t>
            </a:r>
            <a:r>
              <a:rPr lang="fr-FR" sz="700" cap="all" baseline="0" noProof="0" dirty="0" err="1" smtClean="0"/>
              <a:t>mmmm</a:t>
            </a:r>
            <a:r>
              <a:rPr lang="fr-FR" sz="700" cap="all" baseline="0" noProof="0" dirty="0" smtClean="0"/>
              <a:t> 2017</a:t>
            </a:r>
            <a:endParaRPr lang="fr-FR" sz="700" cap="all" baseline="0" noProof="0" dirty="0"/>
          </a:p>
        </p:txBody>
      </p:sp>
      <p:sp>
        <p:nvSpPr>
          <p:cNvPr id="11" name="ZoneTexte 10"/>
          <p:cNvSpPr txBox="1"/>
          <p:nvPr userDrawn="1"/>
        </p:nvSpPr>
        <p:spPr>
          <a:xfrm>
            <a:off x="467544" y="4824000"/>
            <a:ext cx="6912768" cy="292788"/>
          </a:xfrm>
          <a:prstGeom prst="rect">
            <a:avLst/>
          </a:prstGeom>
        </p:spPr>
        <p:txBody>
          <a:bodyPr vert="horz" lIns="91440" tIns="45720" rIns="91440" bIns="45720" rtlCol="0" anchor="ctr"/>
          <a:lstStyle>
            <a:defPPr>
              <a:defRPr lang="fr-FR"/>
            </a:defPPr>
            <a:lvl1pPr>
              <a:defRPr sz="900">
                <a:solidFill>
                  <a:schemeClr val="bg1">
                    <a:lumMod val="50000"/>
                  </a:schemeClr>
                </a:solidFill>
              </a:defRPr>
            </a:lvl1pPr>
          </a:lstStyle>
          <a:p>
            <a:pPr lvl="0"/>
            <a:r>
              <a:rPr lang="fr-FR" sz="700" cap="all" baseline="0" noProof="0" dirty="0" smtClean="0"/>
              <a:t>Lancement de mission CIR 2017  |  nom du client</a:t>
            </a:r>
            <a:endParaRPr lang="fr-FR" sz="700" cap="all" baseline="0" noProof="0" dirty="0"/>
          </a:p>
        </p:txBody>
      </p:sp>
    </p:spTree>
    <p:extLst>
      <p:ext uri="{BB962C8B-B14F-4D97-AF65-F5344CB8AC3E}">
        <p14:creationId xmlns:p14="http://schemas.microsoft.com/office/powerpoint/2010/main" val="3740731064"/>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69" r:id="rId3"/>
    <p:sldLayoutId id="2147483666" r:id="rId4"/>
    <p:sldLayoutId id="2147483668" r:id="rId5"/>
    <p:sldLayoutId id="2147483674" r:id="rId6"/>
    <p:sldLayoutId id="2147483671" r:id="rId7"/>
    <p:sldLayoutId id="2147483655" r:id="rId8"/>
    <p:sldLayoutId id="2147483672" r:id="rId9"/>
    <p:sldLayoutId id="2147483661" r:id="rId10"/>
    <p:sldLayoutId id="2147483675" r:id="rId11"/>
    <p:sldLayoutId id="214748367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r" defTabSz="914400" rtl="0" eaLnBrk="1" latinLnBrk="0" hangingPunct="1">
        <a:spcBef>
          <a:spcPct val="0"/>
        </a:spcBef>
        <a:buNone/>
        <a:defRPr lang="fr-FR" sz="1600" b="0" kern="1200" cap="all" baseline="0" dirty="0">
          <a:solidFill>
            <a:schemeClr val="bg1">
              <a:lumMod val="50000"/>
            </a:schemeClr>
          </a:solidFill>
          <a:effectLst/>
          <a:latin typeface="Segoe UI Light" panose="020B0502040204020203" pitchFamily="34" charset="0"/>
          <a:ea typeface="+mn-ea"/>
          <a:cs typeface="Segoe UI Light"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lang="fr-FR" sz="1800" b="1" kern="1200" cap="none" baseline="0" dirty="0" smtClean="0">
          <a:solidFill>
            <a:schemeClr val="bg1">
              <a:lumMod val="50000"/>
            </a:schemeClr>
          </a:solidFill>
          <a:effectLst/>
          <a:latin typeface="+mn-lt"/>
          <a:ea typeface="+mj-ea"/>
          <a:cs typeface="Segoe UI Semibold" panose="020B0702040204020203" pitchFamily="34" charset="0"/>
        </a:defRPr>
      </a:lvl1pPr>
      <a:lvl2pPr marL="723900" indent="-457200" algn="l" defTabSz="914400" rtl="0" eaLnBrk="1" latinLnBrk="0" hangingPunct="1">
        <a:spcBef>
          <a:spcPct val="20000"/>
        </a:spcBef>
        <a:buFont typeface="Arial" panose="020B0604020202020204" pitchFamily="34" charset="0"/>
        <a:buChar char="–"/>
        <a:defRPr lang="fr-FR" sz="1800" kern="1200" dirty="0" smtClean="0">
          <a:solidFill>
            <a:schemeClr val="bg1">
              <a:lumMod val="50000"/>
            </a:schemeClr>
          </a:solidFill>
          <a:effectLst/>
          <a:latin typeface="+mn-lt"/>
          <a:ea typeface="+mn-ea"/>
          <a:cs typeface="Arial" panose="020B0604020202020204" pitchFamily="34" charset="0"/>
        </a:defRPr>
      </a:lvl2pPr>
      <a:lvl3pPr marL="1152525" indent="-342900" algn="l" defTabSz="914400" rtl="0" eaLnBrk="1" latinLnBrk="0" hangingPunct="1">
        <a:spcBef>
          <a:spcPct val="20000"/>
        </a:spcBef>
        <a:buFont typeface="Arial" panose="020B0604020202020204" pitchFamily="34" charset="0"/>
        <a:buChar char="•"/>
        <a:defRPr lang="fr-FR" sz="1600" kern="1200" dirty="0" smtClean="0">
          <a:solidFill>
            <a:schemeClr val="bg1">
              <a:lumMod val="50000"/>
            </a:schemeClr>
          </a:solidFill>
          <a:effectLst/>
          <a:latin typeface="+mn-lt"/>
          <a:ea typeface="+mn-ea"/>
          <a:cs typeface="Arial" panose="020B0604020202020204" pitchFamily="34" charset="0"/>
        </a:defRPr>
      </a:lvl3pPr>
      <a:lvl4pPr marL="1600200" indent="-342900" algn="l" defTabSz="914400" rtl="0" eaLnBrk="1" latinLnBrk="0" hangingPunct="1">
        <a:spcBef>
          <a:spcPct val="20000"/>
        </a:spcBef>
        <a:buFont typeface="Arial" panose="020B0604020202020204" pitchFamily="34" charset="0"/>
        <a:buChar char="–"/>
        <a:defRPr lang="fr-FR" sz="1600" kern="1200" dirty="0" smtClean="0">
          <a:solidFill>
            <a:schemeClr val="bg1">
              <a:lumMod val="50000"/>
            </a:schemeClr>
          </a:solidFill>
          <a:effectLst/>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fr-FR" sz="1600" kern="1200" dirty="0">
          <a:solidFill>
            <a:schemeClr val="bg1">
              <a:lumMod val="50000"/>
            </a:schemeClr>
          </a:solidFill>
          <a:effectLst/>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0.png"/><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49.pn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5.jpeg"/><Relationship Id="rId11" Type="http://schemas.openxmlformats.org/officeDocument/2006/relationships/image" Target="../media/image48.png"/><Relationship Id="rId5" Type="http://schemas.microsoft.com/office/2007/relationships/hdphoto" Target="../media/hdphoto9.wdp"/><Relationship Id="rId10" Type="http://schemas.openxmlformats.org/officeDocument/2006/relationships/image" Target="../media/image47.png"/><Relationship Id="rId4" Type="http://schemas.openxmlformats.org/officeDocument/2006/relationships/image" Target="../media/image44.jpeg"/><Relationship Id="rId9" Type="http://schemas.microsoft.com/office/2007/relationships/hdphoto" Target="../media/hdphoto1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jpeg"/><Relationship Id="rId19" Type="http://schemas.openxmlformats.org/officeDocument/2006/relationships/image" Target="../media/image68.jpe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fr/url?sa=i&amp;rct=j&amp;q=&amp;esrc=s&amp;source=images&amp;cd=&amp;cad=rja&amp;uact=8&amp;ved=0ahUKEwjSn5j2xJfSAhUOnRQKHXyuA8EQjRwIBw&amp;url=http://www.abconsultants.re/&amp;psig=AFQjCNGlT-AQMlDetoylXKPd6Iff13znTA&amp;ust=1487434892779092" TargetMode="External"/><Relationship Id="rId3" Type="http://schemas.openxmlformats.org/officeDocument/2006/relationships/hyperlink" Target="https://www.economie.gouv.fr/files/files/directions_services/mediateur-des-entreprises/IMAGES/5_PUBLICATIONS/Liste_Ref_AlphaNum_08062017.pdf" TargetMode="External"/><Relationship Id="rId7" Type="http://schemas.openxmlformats.org/officeDocument/2006/relationships/image" Target="../media/image71.png"/><Relationship Id="rId2" Type="http://schemas.openxmlformats.org/officeDocument/2006/relationships/hyperlink" Target="https://www.economie.gouv.fr/files/files/directions_services/mediation-interentreprises/Charte_ActCons_CIR-CII-V4.pdf" TargetMode="External"/><Relationship Id="rId1" Type="http://schemas.openxmlformats.org/officeDocument/2006/relationships/slideLayout" Target="../slideLayouts/slideLayout6.xml"/><Relationship Id="rId6" Type="http://schemas.openxmlformats.org/officeDocument/2006/relationships/hyperlink" Target="http://www.google.fr/url?sa=i&amp;rct=j&amp;q=&amp;esrc=s&amp;source=images&amp;cd=&amp;cad=rja&amp;uact=8&amp;ved=0ahUKEwj-nsLixJfSAhXI1xQKHVnZB8EQjRwIBw&amp;url=http://www.gevaudan-voyages.com/certification-iso-9001/&amp;psig=AFQjCNEdfNpLL8tKnRbfNWT_I_kc89Sx-g&amp;ust=1487434850341113" TargetMode="External"/><Relationship Id="rId5" Type="http://schemas.openxmlformats.org/officeDocument/2006/relationships/image" Target="../media/image70.png"/><Relationship Id="rId4" Type="http://schemas.openxmlformats.org/officeDocument/2006/relationships/hyperlink" Target="http://www.google.fr/url?sa=i&amp;rct=j&amp;q=&amp;esrc=s&amp;source=images&amp;cd=&amp;cad=rja&amp;uact=8&amp;ved=0ahUKEwjMiYKZxZfSAhXFzRQKHQKzC8cQjRwIBw&amp;url=http://www.absiskey.com/referencement-des-acteurs-du-conseil-en-cir-cii/&amp;psig=AFQjCNHN5tU2FmrdeUbkjQdx4JpYKU8pyA&amp;ust=1487434967035562" TargetMode="External"/><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intranet/acies/resource/filecenter/document/037-000016-008/prez-2015-07-02-les-parcours-professionnels-acies" TargetMode="External"/><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intranet/acies/portal/action/WebdriveActionEvent/oid/037-000025-00e/fname/LivretDeBienvenue_vINTRANET.pdf" TargetMode="External"/><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www.abgi-group.com/"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hyperlink" Target="http://www.google.fr/url?sa=i&amp;rct=j&amp;q=&amp;esrc=s&amp;source=images&amp;cd=&amp;cad=rja&amp;uact=8&amp;ved=0ahUKEwiE4OX8v-rSAhWF0hoKHXHKAG0QjRwIBw&amp;url=http://www.smartservices.uy/ube2017&amp;bvm=bv.150475504,bs.2,d.ZGg&amp;psig=AFQjCNFA09dcyqa1P6I3sLK55hSxo870fQ&amp;ust=1490285421130855" TargetMode="Externa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0.png"/><Relationship Id="rId10" Type="http://schemas.microsoft.com/office/2007/relationships/hdphoto" Target="../media/hdphoto7.wdp"/><Relationship Id="rId4" Type="http://schemas.openxmlformats.org/officeDocument/2006/relationships/image" Target="../media/image19.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Bienvenue chez </a:t>
            </a:r>
            <a:r>
              <a:rPr lang="fr-FR" dirty="0" err="1" smtClean="0"/>
              <a:t>Acies</a:t>
            </a:r>
            <a:r>
              <a:rPr lang="fr-FR" dirty="0" smtClean="0"/>
              <a:t/>
            </a:r>
            <a:br>
              <a:rPr lang="fr-FR" dirty="0" smtClean="0"/>
            </a:br>
            <a:r>
              <a:rPr lang="fr-FR" dirty="0" smtClean="0">
                <a:solidFill>
                  <a:schemeClr val="accent4"/>
                </a:solidFill>
              </a:rPr>
              <a:t>et dans le groupe ABGI </a:t>
            </a:r>
            <a:endParaRPr lang="fr-FR" dirty="0">
              <a:solidFill>
                <a:schemeClr val="accent4"/>
              </a:solidFill>
            </a:endParaRPr>
          </a:p>
        </p:txBody>
      </p:sp>
    </p:spTree>
    <p:extLst>
      <p:ext uri="{BB962C8B-B14F-4D97-AF65-F5344CB8AC3E}">
        <p14:creationId xmlns:p14="http://schemas.microsoft.com/office/powerpoint/2010/main" val="313543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solidFill>
                  <a:schemeClr val="accent4"/>
                </a:solidFill>
                <a:latin typeface="Segoe UI Light" panose="020B0502040204020203" pitchFamily="34" charset="0"/>
                <a:cs typeface="Segoe UI Light" panose="020B0502040204020203" pitchFamily="34" charset="0"/>
              </a:rPr>
              <a:t>2</a:t>
            </a:r>
            <a:r>
              <a:rPr lang="fr-FR" dirty="0" smtClean="0"/>
              <a:t/>
            </a:r>
            <a:br>
              <a:rPr lang="fr-FR" dirty="0" smtClean="0"/>
            </a:br>
            <a:r>
              <a:rPr lang="fr-FR" sz="2700" dirty="0" smtClean="0"/>
              <a:t>NOTRE AMBITION ?</a:t>
            </a:r>
            <a:endParaRPr lang="fr-FR" sz="2400" dirty="0"/>
          </a:p>
        </p:txBody>
      </p:sp>
    </p:spTree>
    <p:extLst>
      <p:ext uri="{BB962C8B-B14F-4D97-AF65-F5344CB8AC3E}">
        <p14:creationId xmlns:p14="http://schemas.microsoft.com/office/powerpoint/2010/main" val="132434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DEVENIR UNE ETI INTERNATIONALE DE REFERENCE SUR L’INNOVATION</a:t>
            </a:r>
            <a:endParaRPr lang="fr-FR" dirty="0"/>
          </a:p>
        </p:txBody>
      </p:sp>
      <p:sp>
        <p:nvSpPr>
          <p:cNvPr id="2" name="Espace réservé du numéro de diapositive 1"/>
          <p:cNvSpPr>
            <a:spLocks noGrp="1"/>
          </p:cNvSpPr>
          <p:nvPr>
            <p:ph type="sldNum" sz="quarter" idx="11"/>
          </p:nvPr>
        </p:nvSpPr>
        <p:spPr/>
        <p:txBody>
          <a:bodyPr/>
          <a:lstStyle/>
          <a:p>
            <a:fld id="{7D794951-53EE-4972-AA3C-D8F7AC64D147}" type="slidenum">
              <a:rPr lang="fr-FR" smtClean="0"/>
              <a:t>11</a:t>
            </a:fld>
            <a:endParaRPr lang="fr-FR"/>
          </a:p>
        </p:txBody>
      </p:sp>
      <p:graphicFrame>
        <p:nvGraphicFramePr>
          <p:cNvPr id="48" name="Tableau 47"/>
          <p:cNvGraphicFramePr>
            <a:graphicFrameLocks noGrp="1"/>
          </p:cNvGraphicFramePr>
          <p:nvPr>
            <p:extLst>
              <p:ext uri="{D42A27DB-BD31-4B8C-83A1-F6EECF244321}">
                <p14:modId xmlns:p14="http://schemas.microsoft.com/office/powerpoint/2010/main" val="1731032144"/>
              </p:ext>
            </p:extLst>
          </p:nvPr>
        </p:nvGraphicFramePr>
        <p:xfrm>
          <a:off x="179512" y="987574"/>
          <a:ext cx="8748000" cy="3654152"/>
        </p:xfrm>
        <a:graphic>
          <a:graphicData uri="http://schemas.openxmlformats.org/drawingml/2006/table">
            <a:tbl>
              <a:tblPr firstRow="1" bandRow="1">
                <a:tableStyleId>{5C22544A-7EE6-4342-B048-85BDC9FD1C3A}</a:tableStyleId>
              </a:tblPr>
              <a:tblGrid>
                <a:gridCol w="2187000"/>
                <a:gridCol w="2187000"/>
                <a:gridCol w="2187000"/>
                <a:gridCol w="2187000"/>
              </a:tblGrid>
              <a:tr h="1465976">
                <a:tc>
                  <a:txBody>
                    <a:bodyPr/>
                    <a:lstStyle/>
                    <a:p>
                      <a:pPr algn="ctr"/>
                      <a:r>
                        <a:rPr lang="fr-FR" sz="1600" dirty="0" smtClean="0">
                          <a:solidFill>
                            <a:srgbClr val="2A979A"/>
                          </a:solidFill>
                        </a:rPr>
                        <a:t>Maintenir &amp;</a:t>
                      </a:r>
                      <a:r>
                        <a:rPr lang="fr-FR" sz="1600" baseline="0" dirty="0" smtClean="0">
                          <a:solidFill>
                            <a:srgbClr val="2A979A"/>
                          </a:solidFill>
                        </a:rPr>
                        <a:t> </a:t>
                      </a:r>
                      <a:r>
                        <a:rPr lang="fr-FR" sz="1600" dirty="0" smtClean="0">
                          <a:solidFill>
                            <a:srgbClr val="2A979A"/>
                          </a:solidFill>
                        </a:rPr>
                        <a:t>Développer </a:t>
                      </a:r>
                    </a:p>
                    <a:p>
                      <a:pPr algn="ctr"/>
                      <a:r>
                        <a:rPr lang="fr-FR" sz="1600" dirty="0" smtClean="0">
                          <a:solidFill>
                            <a:schemeClr val="tx1"/>
                          </a:solidFill>
                        </a:rPr>
                        <a:t>nos positions historiques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dirty="0" smtClean="0">
                          <a:solidFill>
                            <a:srgbClr val="2A979A"/>
                          </a:solidFill>
                        </a:rPr>
                        <a:t>Développer</a:t>
                      </a:r>
                      <a:r>
                        <a:rPr lang="fr-FR" sz="1600" dirty="0" smtClean="0">
                          <a:solidFill>
                            <a:schemeClr val="tx1"/>
                          </a:solidFill>
                        </a:rPr>
                        <a:t> </a:t>
                      </a:r>
                      <a:br>
                        <a:rPr lang="fr-FR" sz="1600" dirty="0" smtClean="0">
                          <a:solidFill>
                            <a:schemeClr val="tx1"/>
                          </a:solidFill>
                        </a:rPr>
                      </a:br>
                      <a:r>
                        <a:rPr lang="fr-FR" sz="1600" dirty="0" smtClean="0">
                          <a:solidFill>
                            <a:schemeClr val="tx1"/>
                          </a:solidFill>
                        </a:rPr>
                        <a:t>notre parc client </a:t>
                      </a:r>
                    </a:p>
                    <a:p>
                      <a:pPr algn="ctr"/>
                      <a:r>
                        <a:rPr lang="fr-FR" sz="1600" baseline="0" dirty="0" smtClean="0">
                          <a:solidFill>
                            <a:schemeClr val="tx1"/>
                          </a:solidFill>
                        </a:rPr>
                        <a:t>&amp; nos collaborateurs</a:t>
                      </a:r>
                      <a:endParaRPr lang="fr-FR" sz="160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dirty="0" smtClean="0">
                          <a:solidFill>
                            <a:srgbClr val="2A979A"/>
                          </a:solidFill>
                        </a:rPr>
                        <a:t>Diversifier </a:t>
                      </a:r>
                    </a:p>
                    <a:p>
                      <a:pPr algn="ctr"/>
                      <a:r>
                        <a:rPr lang="fr-FR" sz="1600" b="1" kern="1200" dirty="0" smtClean="0">
                          <a:solidFill>
                            <a:schemeClr val="tx1"/>
                          </a:solidFill>
                          <a:latin typeface="+mn-lt"/>
                          <a:ea typeface="+mn-ea"/>
                          <a:cs typeface="+mn-cs"/>
                        </a:rPr>
                        <a:t>nos zones d’intervention et nos offres métiers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dirty="0" smtClean="0">
                          <a:solidFill>
                            <a:schemeClr val="tx1"/>
                          </a:solidFill>
                        </a:rPr>
                        <a:t>Passer de </a:t>
                      </a:r>
                      <a:br>
                        <a:rPr lang="fr-FR" sz="1600" dirty="0" smtClean="0">
                          <a:solidFill>
                            <a:schemeClr val="tx1"/>
                          </a:solidFill>
                        </a:rPr>
                      </a:br>
                      <a:r>
                        <a:rPr lang="fr-FR" sz="1600" dirty="0" smtClean="0">
                          <a:solidFill>
                            <a:schemeClr val="tx1"/>
                          </a:solidFill>
                        </a:rPr>
                        <a:t>PME française </a:t>
                      </a:r>
                      <a:br>
                        <a:rPr lang="fr-FR" sz="1600" dirty="0" smtClean="0">
                          <a:solidFill>
                            <a:schemeClr val="tx1"/>
                          </a:solidFill>
                        </a:rPr>
                      </a:br>
                      <a:r>
                        <a:rPr lang="fr-FR" sz="1600" dirty="0" smtClean="0">
                          <a:solidFill>
                            <a:schemeClr val="tx1"/>
                          </a:solidFill>
                        </a:rPr>
                        <a:t>à </a:t>
                      </a:r>
                      <a:r>
                        <a:rPr lang="fr-FR" sz="1600" dirty="0" smtClean="0">
                          <a:solidFill>
                            <a:srgbClr val="2A979A"/>
                          </a:solidFill>
                        </a:rPr>
                        <a:t>ETI internationale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188176">
                <a:tc>
                  <a:txBody>
                    <a:bodyPr/>
                    <a:lstStyle/>
                    <a:p>
                      <a:pPr algn="ctr"/>
                      <a:r>
                        <a:rPr lang="fr-FR" sz="1600" dirty="0" smtClean="0"/>
                        <a:t>Conserver et développer le parc </a:t>
                      </a:r>
                      <a:br>
                        <a:rPr lang="fr-FR" sz="1600" dirty="0" smtClean="0"/>
                      </a:br>
                      <a:r>
                        <a:rPr lang="fr-FR" sz="1600" dirty="0" smtClean="0"/>
                        <a:t>de clients Grands Comptes, qui ont fait la réputation de la marque et en font toujours sa notoriété aujourd’hui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600" dirty="0" smtClean="0"/>
                        <a:t>Développer le segment de marché des ETI et PME</a:t>
                      </a:r>
                    </a:p>
                    <a:p>
                      <a:pPr algn="ctr"/>
                      <a:endParaRPr lang="fr-FR" sz="1600" dirty="0" smtClean="0"/>
                    </a:p>
                    <a:p>
                      <a:pPr algn="ctr"/>
                      <a:r>
                        <a:rPr lang="fr-FR" sz="1600" dirty="0" smtClean="0"/>
                        <a:t>Créer</a:t>
                      </a:r>
                      <a:r>
                        <a:rPr lang="fr-FR" sz="1600" baseline="0" dirty="0" smtClean="0"/>
                        <a:t> des opportunités pour que les collaborateurs se développent</a:t>
                      </a:r>
                      <a:endParaRPr lang="fr-FR"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600" dirty="0" smtClean="0"/>
                        <a:t>Développer des relais de croissance sur de nouveaux pays</a:t>
                      </a:r>
                    </a:p>
                    <a:p>
                      <a:pPr algn="ctr"/>
                      <a:endParaRPr lang="fr-FR" sz="1600" dirty="0" smtClean="0"/>
                    </a:p>
                    <a:p>
                      <a:pPr algn="ctr"/>
                      <a:r>
                        <a:rPr lang="fr-FR" sz="1600" dirty="0" smtClean="0"/>
                        <a:t>Diversifier nos expertises métiers autour de l’innovation</a:t>
                      </a:r>
                    </a:p>
                    <a:p>
                      <a:pPr algn="ctr"/>
                      <a:endParaRPr lang="fr-FR"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600" dirty="0" smtClean="0"/>
                        <a:t>Développer le groupe en France et à l’international pour atteindre une taille critique</a:t>
                      </a:r>
                    </a:p>
                    <a:p>
                      <a:pPr algn="ctr"/>
                      <a:endParaRPr lang="fr-FR"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9" name="Rectangle 48"/>
          <p:cNvSpPr/>
          <p:nvPr/>
        </p:nvSpPr>
        <p:spPr>
          <a:xfrm>
            <a:off x="1140435" y="2139702"/>
            <a:ext cx="288032" cy="45719"/>
          </a:xfrm>
          <a:prstGeom prst="rect">
            <a:avLst/>
          </a:prstGeom>
          <a:solidFill>
            <a:srgbClr val="2A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p:nvPr/>
        </p:nvCxnSpPr>
        <p:spPr>
          <a:xfrm>
            <a:off x="2411760" y="1039049"/>
            <a:ext cx="0" cy="360267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a:endCxn id="48" idx="2"/>
          </p:cNvCxnSpPr>
          <p:nvPr/>
        </p:nvCxnSpPr>
        <p:spPr>
          <a:xfrm flipH="1">
            <a:off x="4553512" y="1039049"/>
            <a:ext cx="18488" cy="360267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6774979" y="1047560"/>
            <a:ext cx="0" cy="359416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378932" y="2157615"/>
            <a:ext cx="288032" cy="45719"/>
          </a:xfrm>
          <a:prstGeom prst="rect">
            <a:avLst/>
          </a:prstGeom>
          <a:solidFill>
            <a:srgbClr val="2A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5642580" y="2157614"/>
            <a:ext cx="288032" cy="45719"/>
          </a:xfrm>
          <a:prstGeom prst="rect">
            <a:avLst/>
          </a:prstGeom>
          <a:solidFill>
            <a:srgbClr val="2A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7740352" y="2157613"/>
            <a:ext cx="288032" cy="45719"/>
          </a:xfrm>
          <a:prstGeom prst="rect">
            <a:avLst/>
          </a:prstGeom>
          <a:solidFill>
            <a:srgbClr val="2A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72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solidFill>
                  <a:schemeClr val="accent4"/>
                </a:solidFill>
                <a:latin typeface="Segoe UI Light" panose="020B0502040204020203" pitchFamily="34" charset="0"/>
                <a:cs typeface="Segoe UI Light" panose="020B0502040204020203" pitchFamily="34" charset="0"/>
              </a:rPr>
              <a:t>3</a:t>
            </a:r>
            <a:r>
              <a:rPr lang="fr-FR" dirty="0" smtClean="0"/>
              <a:t/>
            </a:r>
            <a:br>
              <a:rPr lang="fr-FR" dirty="0" smtClean="0"/>
            </a:br>
            <a:r>
              <a:rPr lang="fr-FR" sz="2700" dirty="0" smtClean="0"/>
              <a:t>Nos valeurs ?</a:t>
            </a:r>
            <a:endParaRPr lang="fr-FR" sz="2400" dirty="0"/>
          </a:p>
        </p:txBody>
      </p:sp>
    </p:spTree>
    <p:extLst>
      <p:ext uri="{BB962C8B-B14F-4D97-AF65-F5344CB8AC3E}">
        <p14:creationId xmlns:p14="http://schemas.microsoft.com/office/powerpoint/2010/main" val="11494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valeurs</a:t>
            </a:r>
            <a:endParaRPr lang="fr-FR" dirty="0"/>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13</a:t>
            </a:fld>
            <a:endParaRPr lang="fr-FR" dirty="0"/>
          </a:p>
        </p:txBody>
      </p:sp>
      <p:sp>
        <p:nvSpPr>
          <p:cNvPr id="4" name="Rectangle 3"/>
          <p:cNvSpPr/>
          <p:nvPr/>
        </p:nvSpPr>
        <p:spPr>
          <a:xfrm>
            <a:off x="395536" y="627534"/>
            <a:ext cx="8136904" cy="523220"/>
          </a:xfrm>
          <a:prstGeom prst="rect">
            <a:avLst/>
          </a:prstGeom>
        </p:spPr>
        <p:txBody>
          <a:bodyPr wrap="square">
            <a:spAutoFit/>
          </a:bodyPr>
          <a:lstStyle/>
          <a:p>
            <a:r>
              <a:rPr lang="fr-FR" sz="1400" dirty="0" smtClean="0">
                <a:solidFill>
                  <a:srgbClr val="2A979A"/>
                </a:solidFill>
                <a:latin typeface="Segoe UI Semibold" panose="020B0702040204020203" pitchFamily="34" charset="0"/>
                <a:cs typeface="Segoe UI Semibold" panose="020B0702040204020203" pitchFamily="34" charset="0"/>
              </a:rPr>
              <a:t>DEVELOPPEMENT : </a:t>
            </a:r>
            <a:r>
              <a:rPr lang="fr-FR" sz="1400" i="1" dirty="0">
                <a:solidFill>
                  <a:srgbClr val="2A979A"/>
                </a:solidFill>
              </a:rPr>
              <a:t>Permettre à nos collaborateurs de se former, se développer et s'épanouir afin de générer de la croissance pour nos clients et notre entreprise.</a:t>
            </a:r>
            <a:endParaRPr lang="fr-FR" sz="1400" i="1" dirty="0" smtClean="0">
              <a:solidFill>
                <a:srgbClr val="2A979A"/>
              </a:solidFill>
              <a:latin typeface="Segoe UI Semibold" panose="020B0702040204020203" pitchFamily="34" charset="0"/>
              <a:cs typeface="Segoe UI Semibold" panose="020B0702040204020203" pitchFamily="34" charset="0"/>
            </a:endParaRPr>
          </a:p>
        </p:txBody>
      </p:sp>
      <p:pic>
        <p:nvPicPr>
          <p:cNvPr id="1028" name="Picture 4" descr="\\Srv-file02\h\1-DIR BUZ\2-GPTW\campagne 2018\KOM 17\Valeurs Gloire et Beauté\Team5 OK\developp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160438" y="2008725"/>
            <a:ext cx="3485783" cy="19607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rv-file02\h\1-DIR BUZ\2-GPTW\campagne 2018\KOM 17\Valeurs Gloire et Beauté\Team6 ok\developpe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1770" y="1246211"/>
            <a:ext cx="2721183" cy="3485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rv-file02\h\1-DIR BUZ\2-GPTW\campagne 2018\KOM 17\Valeurs Gloire et Beauté\Team8 ok\developp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89575" y="2001918"/>
            <a:ext cx="3500132" cy="196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9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rv-file02\h\1-DIR BUZ\2-GPTW\campagne 2018\KOM 17\Valeurs Gloire et Beauté\Team5 OK\proximité.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7895" y="1275606"/>
            <a:ext cx="396844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rv-file02\h\1-DIR BUZ\2-GPTW\campagne 2018\KOM 17\Valeurs Gloire et Beauté\Team8 ok\proximité.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807"/>
          <a:stretch/>
        </p:blipFill>
        <p:spPr bwMode="auto">
          <a:xfrm>
            <a:off x="1282691" y="3247356"/>
            <a:ext cx="3456384" cy="142303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Nos valeurs</a:t>
            </a:r>
            <a:endParaRPr lang="fr-FR" dirty="0"/>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14</a:t>
            </a:fld>
            <a:endParaRPr lang="fr-FR" dirty="0"/>
          </a:p>
        </p:txBody>
      </p:sp>
      <p:sp>
        <p:nvSpPr>
          <p:cNvPr id="4" name="Rectangle 3"/>
          <p:cNvSpPr/>
          <p:nvPr/>
        </p:nvSpPr>
        <p:spPr>
          <a:xfrm>
            <a:off x="395536" y="627534"/>
            <a:ext cx="8136904" cy="523220"/>
          </a:xfrm>
          <a:prstGeom prst="rect">
            <a:avLst/>
          </a:prstGeom>
        </p:spPr>
        <p:txBody>
          <a:bodyPr wrap="square">
            <a:spAutoFit/>
          </a:bodyPr>
          <a:lstStyle/>
          <a:p>
            <a:r>
              <a:rPr lang="fr-FR" sz="1400" dirty="0" smtClean="0">
                <a:solidFill>
                  <a:srgbClr val="2A979A"/>
                </a:solidFill>
                <a:latin typeface="Segoe UI Semibold" panose="020B0702040204020203" pitchFamily="34" charset="0"/>
                <a:cs typeface="Segoe UI Semibold" panose="020B0702040204020203" pitchFamily="34" charset="0"/>
              </a:rPr>
              <a:t>PROXIMITE :</a:t>
            </a:r>
            <a:r>
              <a:rPr lang="fr-FR" sz="1400" dirty="0" smtClean="0">
                <a:solidFill>
                  <a:schemeClr val="bg1">
                    <a:lumMod val="50000"/>
                  </a:schemeClr>
                </a:solidFill>
                <a:latin typeface="Segoe UI Semibold" panose="020B0702040204020203" pitchFamily="34" charset="0"/>
                <a:cs typeface="Segoe UI Semibold" panose="020B0702040204020203" pitchFamily="34" charset="0"/>
              </a:rPr>
              <a:t> </a:t>
            </a:r>
            <a:r>
              <a:rPr lang="fr-FR" sz="1400" i="1" dirty="0">
                <a:solidFill>
                  <a:srgbClr val="2A979A"/>
                </a:solidFill>
              </a:rPr>
              <a:t>Savoir rester proches et dédiés à nos clients, les écouter et répondre à leurs attentes. Savoir être à l’écoute de nos équipes et collaborer étroitement avec elles.</a:t>
            </a:r>
            <a:endParaRPr lang="fr-FR" sz="1400" i="1" dirty="0" smtClean="0">
              <a:solidFill>
                <a:srgbClr val="2A979A"/>
              </a:solidFill>
              <a:latin typeface="Segoe UI Semibold" panose="020B0702040204020203" pitchFamily="34" charset="0"/>
              <a:cs typeface="Segoe UI Semibold" panose="020B0702040204020203" pitchFamily="34" charset="0"/>
            </a:endParaRPr>
          </a:p>
        </p:txBody>
      </p:sp>
      <p:pic>
        <p:nvPicPr>
          <p:cNvPr id="2050" name="Picture 2" descr="\\Srv-file02\h\1-DIR BUZ\2-GPTW\campagne 2018\KOM 17\Valeurs Gloire et Beauté\Team1 OK\proximité.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939"/>
          <a:stretch/>
        </p:blipFill>
        <p:spPr bwMode="auto">
          <a:xfrm>
            <a:off x="1282690" y="1275607"/>
            <a:ext cx="3090837" cy="19717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rv-file02\h\1-DIR BUZ\2-GPTW\campagne 2018\KOM 17\Valeurs Gloire et Beauté\Team6 ok\proximit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595"/>
          <a:stretch/>
        </p:blipFill>
        <p:spPr bwMode="auto">
          <a:xfrm>
            <a:off x="4739075" y="3247356"/>
            <a:ext cx="2857261"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valeurs</a:t>
            </a:r>
            <a:endParaRPr lang="fr-FR" dirty="0"/>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15</a:t>
            </a:fld>
            <a:endParaRPr lang="fr-FR" dirty="0"/>
          </a:p>
        </p:txBody>
      </p:sp>
      <p:sp>
        <p:nvSpPr>
          <p:cNvPr id="4" name="Rectangle 3"/>
          <p:cNvSpPr/>
          <p:nvPr/>
        </p:nvSpPr>
        <p:spPr>
          <a:xfrm>
            <a:off x="395536" y="627534"/>
            <a:ext cx="8136904" cy="523220"/>
          </a:xfrm>
          <a:prstGeom prst="rect">
            <a:avLst/>
          </a:prstGeom>
        </p:spPr>
        <p:txBody>
          <a:bodyPr wrap="square">
            <a:spAutoFit/>
          </a:bodyPr>
          <a:lstStyle/>
          <a:p>
            <a:r>
              <a:rPr lang="fr-FR" sz="1400" dirty="0" smtClean="0">
                <a:solidFill>
                  <a:srgbClr val="2A979A"/>
                </a:solidFill>
                <a:latin typeface="Segoe UI Semibold" panose="020B0702040204020203" pitchFamily="34" charset="0"/>
                <a:cs typeface="Segoe UI Semibold" panose="020B0702040204020203" pitchFamily="34" charset="0"/>
              </a:rPr>
              <a:t>ENGAGEMENT : </a:t>
            </a:r>
            <a:r>
              <a:rPr lang="fr-FR" sz="1400" i="1" dirty="0">
                <a:solidFill>
                  <a:srgbClr val="2A979A"/>
                </a:solidFill>
              </a:rPr>
              <a:t>Agir avec enthousiasme et persévérance dans l'intérêt de nos clients et de notre entreprise, au service de leur croissance et de leur compétitivité.</a:t>
            </a:r>
            <a:endParaRPr lang="fr-FR" sz="1400" i="1" dirty="0" smtClean="0">
              <a:solidFill>
                <a:srgbClr val="2A979A"/>
              </a:solidFill>
              <a:latin typeface="Segoe UI Semibold" panose="020B0702040204020203" pitchFamily="34" charset="0"/>
              <a:cs typeface="Segoe UI Semibold" panose="020B0702040204020203" pitchFamily="34" charset="0"/>
            </a:endParaRPr>
          </a:p>
        </p:txBody>
      </p:sp>
      <p:pic>
        <p:nvPicPr>
          <p:cNvPr id="3076" name="Picture 4" descr="\\Srv-file02\h\1-DIR BUZ\2-GPTW\campagne 2018\KOM 17\Valeurs Gloire et Beauté\Team3 ok\engag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74015"/>
            <a:ext cx="3760144" cy="21150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rv-file02\h\1-DIR BUZ\2-GPTW\campagne 2018\KOM 17\Valeurs Gloire et Beauté\Team1 OK\engage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643"/>
          <a:stretch/>
        </p:blipFill>
        <p:spPr bwMode="auto">
          <a:xfrm>
            <a:off x="755576" y="1275606"/>
            <a:ext cx="4245796" cy="20146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rv-file02\h\1-DIR BUZ\2-GPTW\campagne 2018\KOM 17\Valeurs Gloire et Beauté\Team2 ok\engageme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65" t="15057" r="23847" b="8594"/>
          <a:stretch/>
        </p:blipFill>
        <p:spPr bwMode="auto">
          <a:xfrm>
            <a:off x="5001372" y="1275606"/>
            <a:ext cx="3414516" cy="207872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rv-file02\h\1-DIR BUZ\2-GPTW\campagne 2018\KOM 17\Valeurs Gloire et Beauté\Team8 ok\engagemen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79" t="15300" r="16683" b="18585"/>
          <a:stretch/>
        </p:blipFill>
        <p:spPr bwMode="auto">
          <a:xfrm>
            <a:off x="4492448" y="2606985"/>
            <a:ext cx="3923440" cy="228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valeurs</a:t>
            </a:r>
            <a:endParaRPr lang="fr-FR" dirty="0"/>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16</a:t>
            </a:fld>
            <a:endParaRPr lang="fr-FR" dirty="0"/>
          </a:p>
        </p:txBody>
      </p:sp>
      <p:sp>
        <p:nvSpPr>
          <p:cNvPr id="4" name="Rectangle 3"/>
          <p:cNvSpPr/>
          <p:nvPr/>
        </p:nvSpPr>
        <p:spPr>
          <a:xfrm>
            <a:off x="395536" y="627534"/>
            <a:ext cx="8136904" cy="523220"/>
          </a:xfrm>
          <a:prstGeom prst="rect">
            <a:avLst/>
          </a:prstGeom>
        </p:spPr>
        <p:txBody>
          <a:bodyPr wrap="square">
            <a:spAutoFit/>
          </a:bodyPr>
          <a:lstStyle/>
          <a:p>
            <a:r>
              <a:rPr lang="fr-FR" sz="1400" dirty="0" smtClean="0">
                <a:solidFill>
                  <a:srgbClr val="2A979A"/>
                </a:solidFill>
                <a:latin typeface="Segoe UI Semibold" panose="020B0702040204020203" pitchFamily="34" charset="0"/>
                <a:cs typeface="Segoe UI Semibold" panose="020B0702040204020203" pitchFamily="34" charset="0"/>
              </a:rPr>
              <a:t>ESPRIT ENTREPREUNARIAL : </a:t>
            </a:r>
            <a:r>
              <a:rPr lang="fr-FR" sz="1400" i="1" dirty="0">
                <a:solidFill>
                  <a:srgbClr val="2A979A"/>
                </a:solidFill>
              </a:rPr>
              <a:t>Avoir une grande aptitude à innover sur tous les fronts. S’investir et avoir la ferme volonté de développer notre entreprise, nos expertises et nos compétences.</a:t>
            </a:r>
            <a:endParaRPr lang="fr-FR" sz="1400" i="1" dirty="0" smtClean="0">
              <a:solidFill>
                <a:srgbClr val="2A979A"/>
              </a:solidFill>
              <a:latin typeface="Segoe UI Semibold" panose="020B0702040204020203" pitchFamily="34" charset="0"/>
              <a:cs typeface="Segoe UI Semibold" panose="020B0702040204020203" pitchFamily="34" charset="0"/>
            </a:endParaRPr>
          </a:p>
        </p:txBody>
      </p:sp>
      <p:pic>
        <p:nvPicPr>
          <p:cNvPr id="5124" name="Picture 4" descr="\\Srv-file02\h\1-DIR BUZ\2-GPTW\campagne 2018\KOM 17\Valeurs Gloire et Beauté\Team5 OK\esprit entreprenar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55" y="2078793"/>
            <a:ext cx="4785476" cy="269183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Srv-file02\h\1-DIR BUZ\2-GPTW\campagne 2018\KOM 17\Valeurs Gloire et Beauté\Team6 ok\esprit entreprena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55" y="2262373"/>
            <a:ext cx="1881188" cy="2508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rv-file02\h\1-DIR BUZ\2-GPTW\campagne 2018\KOM 17\Valeurs Gloire et Beauté\Team7 ok\esprit entreprenari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366" y="1347614"/>
            <a:ext cx="2912050" cy="163802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Srv-file02\h\1-DIR BUZ\2-GPTW\campagne 2018\KOM 17\Valeurs Gloire et Beauté\Team8 ok\esprit entreprenari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538" b="15841"/>
          <a:stretch/>
        </p:blipFill>
        <p:spPr bwMode="auto">
          <a:xfrm>
            <a:off x="5254560" y="2891209"/>
            <a:ext cx="3061856" cy="18721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rv-file02\h\1-DIR BUZ\2-GPTW\campagne 2018\KOM 17\Valeurs Gloire et Beauté\Team1 OK\esprit entreprenari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855" y="1347613"/>
            <a:ext cx="2744170" cy="15435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rv-file02\h\1-DIR BUZ\2-GPTW\campagne 2018\KOM 17\Valeurs Gloire et Beauté\Team3 ok\esprit entreprenari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0982" y="1347614"/>
            <a:ext cx="2744168" cy="154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rv-file02\h\1-DIR BUZ\2-GPTW\campagne 2018\KOM 17\Valeurs Gloire et Beauté\Team8 ok\zethiq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029" y="1402717"/>
            <a:ext cx="5709219" cy="321143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Nos valeurs</a:t>
            </a:r>
            <a:endParaRPr lang="fr-FR" dirty="0"/>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17</a:t>
            </a:fld>
            <a:endParaRPr lang="fr-FR" dirty="0"/>
          </a:p>
        </p:txBody>
      </p:sp>
      <p:sp>
        <p:nvSpPr>
          <p:cNvPr id="4" name="Rectangle 3"/>
          <p:cNvSpPr/>
          <p:nvPr/>
        </p:nvSpPr>
        <p:spPr>
          <a:xfrm>
            <a:off x="395536" y="627534"/>
            <a:ext cx="8136904" cy="738664"/>
          </a:xfrm>
          <a:prstGeom prst="rect">
            <a:avLst/>
          </a:prstGeom>
        </p:spPr>
        <p:txBody>
          <a:bodyPr wrap="square">
            <a:spAutoFit/>
          </a:bodyPr>
          <a:lstStyle/>
          <a:p>
            <a:r>
              <a:rPr lang="fr-FR" sz="1400" dirty="0" smtClean="0">
                <a:solidFill>
                  <a:srgbClr val="2A979A"/>
                </a:solidFill>
                <a:latin typeface="Segoe UI Semibold" panose="020B0702040204020203" pitchFamily="34" charset="0"/>
                <a:cs typeface="Segoe UI Semibold" panose="020B0702040204020203" pitchFamily="34" charset="0"/>
              </a:rPr>
              <a:t>ETHIQUE : </a:t>
            </a:r>
            <a:r>
              <a:rPr lang="fr-FR" sz="1400" i="1" dirty="0">
                <a:solidFill>
                  <a:srgbClr val="2A979A"/>
                </a:solidFill>
              </a:rPr>
              <a:t>Faire de la relation client une priorité, agir en toute transparence. Excellence, confidentialité et respect des textes légaux. Une exigence permanente de qualité dans la conduite de nos missions, afin de créer toujours plus de valeur ajoutée pour nos clients.</a:t>
            </a:r>
            <a:endParaRPr lang="fr-FR" sz="1400" i="1" dirty="0" smtClean="0">
              <a:solidFill>
                <a:srgbClr val="2A979A"/>
              </a:solidFill>
              <a:latin typeface="Segoe UI Semibold" panose="020B0702040204020203" pitchFamily="34" charset="0"/>
              <a:cs typeface="Segoe UI Semibold" panose="020B0702040204020203" pitchFamily="34" charset="0"/>
            </a:endParaRPr>
          </a:p>
        </p:txBody>
      </p:sp>
      <p:pic>
        <p:nvPicPr>
          <p:cNvPr id="6146" name="Picture 2" descr="\\Srv-file02\h\1-DIR BUZ\2-GPTW\campagne 2018\KOM 17\Valeurs Gloire et Beauté\Team1 OK\zeth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02717"/>
            <a:ext cx="1800200" cy="32003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rv-file02\h\1-DIR BUZ\2-GPTW\campagne 2018\KOM 17\Valeurs Gloire et Beauté\Team7 ok\zethiqu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01746" y="2105218"/>
            <a:ext cx="3211436" cy="180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solidFill>
                  <a:schemeClr val="accent4"/>
                </a:solidFill>
                <a:latin typeface="Segoe UI Light" panose="020B0502040204020203" pitchFamily="34" charset="0"/>
                <a:cs typeface="Segoe UI Light" panose="020B0502040204020203" pitchFamily="34" charset="0"/>
              </a:rPr>
              <a:t>4</a:t>
            </a:r>
            <a:r>
              <a:rPr lang="fr-FR" dirty="0" smtClean="0"/>
              <a:t/>
            </a:r>
            <a:br>
              <a:rPr lang="fr-FR" dirty="0" smtClean="0"/>
            </a:br>
            <a:r>
              <a:rPr lang="fr-FR" sz="2700" dirty="0" smtClean="0"/>
              <a:t>que faisons nous ?</a:t>
            </a:r>
            <a:endParaRPr lang="fr-FR" sz="2400" dirty="0"/>
          </a:p>
        </p:txBody>
      </p:sp>
    </p:spTree>
    <p:extLst>
      <p:ext uri="{BB962C8B-B14F-4D97-AF65-F5344CB8AC3E}">
        <p14:creationId xmlns:p14="http://schemas.microsoft.com/office/powerpoint/2010/main" val="36650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Connaître ACIES</a:t>
            </a:r>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19</a:t>
            </a:fld>
            <a:endParaRPr lang="fr-FR" dirty="0"/>
          </a:p>
        </p:txBody>
      </p:sp>
      <p:sp>
        <p:nvSpPr>
          <p:cNvPr id="4" name="Rectangle 3"/>
          <p:cNvSpPr/>
          <p:nvPr/>
        </p:nvSpPr>
        <p:spPr>
          <a:xfrm>
            <a:off x="395536" y="627534"/>
            <a:ext cx="6552728" cy="307777"/>
          </a:xfrm>
          <a:prstGeom prst="rect">
            <a:avLst/>
          </a:prstGeom>
        </p:spPr>
        <p:txBody>
          <a:bodyPr wrap="square">
            <a:spAutoFit/>
          </a:bodyPr>
          <a:lstStyle/>
          <a:p>
            <a:pPr lvl="0"/>
            <a:r>
              <a:rPr lang="fr-FR" sz="1400" dirty="0" smtClean="0">
                <a:solidFill>
                  <a:schemeClr val="bg1">
                    <a:lumMod val="50000"/>
                  </a:schemeClr>
                </a:solidFill>
                <a:latin typeface="Segoe UI Semibold" panose="020B0702040204020203" pitchFamily="34" charset="0"/>
                <a:cs typeface="Segoe UI Semibold" panose="020B0702040204020203" pitchFamily="34" charset="0"/>
              </a:rPr>
              <a:t>ACIES est spécialisé sur la chaîne de valeur de l’innovation</a:t>
            </a:r>
            <a:endParaRPr lang="fr-FR" sz="1400" dirty="0">
              <a:solidFill>
                <a:schemeClr val="bg1">
                  <a:lumMod val="50000"/>
                </a:schemeClr>
              </a:solidFill>
              <a:latin typeface="Segoe UI Semibold" panose="020B0702040204020203" pitchFamily="34" charset="0"/>
              <a:cs typeface="Segoe UI Semibold" panose="020B0702040204020203" pitchFamily="34" charset="0"/>
            </a:endParaRPr>
          </a:p>
        </p:txBody>
      </p:sp>
      <p:cxnSp>
        <p:nvCxnSpPr>
          <p:cNvPr id="6" name="Connecteur droit 5"/>
          <p:cNvCxnSpPr/>
          <p:nvPr/>
        </p:nvCxnSpPr>
        <p:spPr>
          <a:xfrm>
            <a:off x="6948264" y="1203598"/>
            <a:ext cx="0" cy="351213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e 6"/>
          <p:cNvGrpSpPr/>
          <p:nvPr/>
        </p:nvGrpSpPr>
        <p:grpSpPr>
          <a:xfrm>
            <a:off x="6948264" y="1432852"/>
            <a:ext cx="2195736" cy="936313"/>
            <a:chOff x="6948264" y="1305014"/>
            <a:chExt cx="2195736" cy="936313"/>
          </a:xfrm>
        </p:grpSpPr>
        <p:sp>
          <p:nvSpPr>
            <p:cNvPr id="8" name="Rectangle 7"/>
            <p:cNvSpPr/>
            <p:nvPr/>
          </p:nvSpPr>
          <p:spPr>
            <a:xfrm>
              <a:off x="6948264" y="1305014"/>
              <a:ext cx="2195736" cy="769441"/>
            </a:xfrm>
            <a:prstGeom prst="rect">
              <a:avLst/>
            </a:prstGeom>
          </p:spPr>
          <p:txBody>
            <a:bodyPr wrap="square">
              <a:spAutoFit/>
            </a:bodyPr>
            <a:lstStyle/>
            <a:p>
              <a:pPr algn="ctr"/>
              <a:r>
                <a:rPr lang="fr-FR" sz="3200" b="1" dirty="0" smtClean="0">
                  <a:solidFill>
                    <a:schemeClr val="accent2">
                      <a:lumMod val="50000"/>
                    </a:schemeClr>
                  </a:solidFill>
                </a:rPr>
                <a:t>500</a:t>
              </a:r>
              <a:r>
                <a:rPr lang="fr-FR" sz="1400" dirty="0" smtClean="0">
                  <a:solidFill>
                    <a:schemeClr val="accent2">
                      <a:lumMod val="50000"/>
                    </a:schemeClr>
                  </a:solidFill>
                </a:rPr>
                <a:t> </a:t>
              </a:r>
              <a:r>
                <a:rPr lang="fr-FR" b="1" dirty="0" smtClean="0">
                  <a:solidFill>
                    <a:schemeClr val="accent2">
                      <a:lumMod val="50000"/>
                    </a:schemeClr>
                  </a:solidFill>
                </a:rPr>
                <a:t>M€</a:t>
              </a:r>
              <a:r>
                <a:rPr lang="fr-FR" sz="1400" dirty="0" smtClean="0">
                  <a:solidFill>
                    <a:schemeClr val="accent2">
                      <a:lumMod val="50000"/>
                    </a:schemeClr>
                  </a:solidFill>
                </a:rPr>
                <a:t> </a:t>
              </a:r>
              <a:br>
                <a:rPr lang="fr-FR" sz="1400" dirty="0" smtClean="0">
                  <a:solidFill>
                    <a:schemeClr val="accent2">
                      <a:lumMod val="50000"/>
                    </a:schemeClr>
                  </a:solidFill>
                </a:rPr>
              </a:br>
              <a:endParaRPr lang="fr-FR" sz="1200" dirty="0">
                <a:solidFill>
                  <a:schemeClr val="accent2">
                    <a:lumMod val="50000"/>
                  </a:schemeClr>
                </a:solidFill>
              </a:endParaRPr>
            </a:p>
          </p:txBody>
        </p:sp>
        <p:sp>
          <p:nvSpPr>
            <p:cNvPr id="9" name="Rectangle 8"/>
            <p:cNvSpPr/>
            <p:nvPr/>
          </p:nvSpPr>
          <p:spPr>
            <a:xfrm>
              <a:off x="6948264" y="1779662"/>
              <a:ext cx="2195735" cy="461665"/>
            </a:xfrm>
            <a:prstGeom prst="rect">
              <a:avLst/>
            </a:prstGeom>
          </p:spPr>
          <p:txBody>
            <a:bodyPr wrap="square">
              <a:spAutoFit/>
            </a:bodyPr>
            <a:lstStyle/>
            <a:p>
              <a:pPr algn="ctr"/>
              <a:r>
                <a:rPr lang="fr-FR" sz="1200" dirty="0" smtClean="0"/>
                <a:t>de CIR français </a:t>
              </a:r>
              <a:br>
                <a:rPr lang="fr-FR" sz="1200" dirty="0" smtClean="0"/>
              </a:br>
              <a:r>
                <a:rPr lang="fr-FR" sz="1200" dirty="0" smtClean="0"/>
                <a:t>traités par an</a:t>
              </a:r>
              <a:endParaRPr lang="fr-FR" sz="1200" dirty="0"/>
            </a:p>
          </p:txBody>
        </p:sp>
      </p:grpSp>
      <p:grpSp>
        <p:nvGrpSpPr>
          <p:cNvPr id="10" name="Groupe 9"/>
          <p:cNvGrpSpPr/>
          <p:nvPr/>
        </p:nvGrpSpPr>
        <p:grpSpPr>
          <a:xfrm>
            <a:off x="6948264" y="2557894"/>
            <a:ext cx="2195736" cy="751647"/>
            <a:chOff x="6948264" y="1305014"/>
            <a:chExt cx="2195736" cy="751647"/>
          </a:xfrm>
        </p:grpSpPr>
        <p:sp>
          <p:nvSpPr>
            <p:cNvPr id="11" name="Rectangle 10"/>
            <p:cNvSpPr/>
            <p:nvPr/>
          </p:nvSpPr>
          <p:spPr>
            <a:xfrm>
              <a:off x="6948264" y="1305014"/>
              <a:ext cx="2195736" cy="584775"/>
            </a:xfrm>
            <a:prstGeom prst="rect">
              <a:avLst/>
            </a:prstGeom>
          </p:spPr>
          <p:txBody>
            <a:bodyPr wrap="square">
              <a:spAutoFit/>
            </a:bodyPr>
            <a:lstStyle/>
            <a:p>
              <a:pPr algn="ctr"/>
              <a:r>
                <a:rPr lang="fr-FR" sz="3200" b="1" dirty="0" smtClean="0">
                  <a:solidFill>
                    <a:schemeClr val="accent2">
                      <a:lumMod val="50000"/>
                    </a:schemeClr>
                  </a:solidFill>
                </a:rPr>
                <a:t>10 </a:t>
              </a:r>
              <a:r>
                <a:rPr lang="fr-FR" sz="1400" dirty="0" smtClean="0">
                  <a:solidFill>
                    <a:schemeClr val="accent2">
                      <a:lumMod val="50000"/>
                    </a:schemeClr>
                  </a:solidFill>
                </a:rPr>
                <a:t>%</a:t>
              </a:r>
              <a:endParaRPr lang="fr-FR" sz="1400" dirty="0">
                <a:solidFill>
                  <a:schemeClr val="accent2">
                    <a:lumMod val="50000"/>
                  </a:schemeClr>
                </a:solidFill>
              </a:endParaRPr>
            </a:p>
          </p:txBody>
        </p:sp>
        <p:sp>
          <p:nvSpPr>
            <p:cNvPr id="12" name="Rectangle 11"/>
            <p:cNvSpPr/>
            <p:nvPr/>
          </p:nvSpPr>
          <p:spPr>
            <a:xfrm>
              <a:off x="6948264" y="1779662"/>
              <a:ext cx="2195735" cy="276999"/>
            </a:xfrm>
            <a:prstGeom prst="rect">
              <a:avLst/>
            </a:prstGeom>
          </p:spPr>
          <p:txBody>
            <a:bodyPr wrap="square">
              <a:spAutoFit/>
            </a:bodyPr>
            <a:lstStyle/>
            <a:p>
              <a:pPr algn="ctr"/>
              <a:r>
                <a:rPr lang="fr-FR" sz="1200" dirty="0" smtClean="0"/>
                <a:t>du CIR national</a:t>
              </a:r>
              <a:endParaRPr lang="fr-FR" sz="1200" dirty="0"/>
            </a:p>
          </p:txBody>
        </p:sp>
      </p:grpSp>
      <p:grpSp>
        <p:nvGrpSpPr>
          <p:cNvPr id="13" name="Groupe 12"/>
          <p:cNvGrpSpPr/>
          <p:nvPr/>
        </p:nvGrpSpPr>
        <p:grpSpPr>
          <a:xfrm>
            <a:off x="6948264" y="3707700"/>
            <a:ext cx="2195736" cy="736258"/>
            <a:chOff x="6948264" y="1305014"/>
            <a:chExt cx="2195736" cy="736258"/>
          </a:xfrm>
        </p:grpSpPr>
        <p:sp>
          <p:nvSpPr>
            <p:cNvPr id="14" name="Rectangle 13"/>
            <p:cNvSpPr/>
            <p:nvPr/>
          </p:nvSpPr>
          <p:spPr>
            <a:xfrm>
              <a:off x="6948264" y="1305014"/>
              <a:ext cx="2195736" cy="584775"/>
            </a:xfrm>
            <a:prstGeom prst="rect">
              <a:avLst/>
            </a:prstGeom>
          </p:spPr>
          <p:txBody>
            <a:bodyPr wrap="square">
              <a:spAutoFit/>
            </a:bodyPr>
            <a:lstStyle/>
            <a:p>
              <a:pPr algn="ctr"/>
              <a:r>
                <a:rPr lang="fr-FR" sz="3200" b="1" dirty="0" smtClean="0">
                  <a:solidFill>
                    <a:schemeClr val="accent2">
                      <a:lumMod val="50000"/>
                    </a:schemeClr>
                  </a:solidFill>
                </a:rPr>
                <a:t>400</a:t>
              </a:r>
              <a:endParaRPr lang="fr-FR" sz="1200" dirty="0">
                <a:solidFill>
                  <a:schemeClr val="accent2">
                    <a:lumMod val="50000"/>
                  </a:schemeClr>
                </a:solidFill>
              </a:endParaRPr>
            </a:p>
          </p:txBody>
        </p:sp>
        <p:sp>
          <p:nvSpPr>
            <p:cNvPr id="15" name="Rectangle 14"/>
            <p:cNvSpPr/>
            <p:nvPr/>
          </p:nvSpPr>
          <p:spPr>
            <a:xfrm>
              <a:off x="6948264" y="1779662"/>
              <a:ext cx="2195735" cy="261610"/>
            </a:xfrm>
            <a:prstGeom prst="rect">
              <a:avLst/>
            </a:prstGeom>
          </p:spPr>
          <p:txBody>
            <a:bodyPr wrap="square">
              <a:spAutoFit/>
            </a:bodyPr>
            <a:lstStyle/>
            <a:p>
              <a:pPr algn="ctr"/>
              <a:r>
                <a:rPr lang="fr-FR" sz="1100" dirty="0" smtClean="0"/>
                <a:t>clients actifs</a:t>
              </a:r>
              <a:endParaRPr lang="fr-FR" sz="1100" dirty="0"/>
            </a:p>
          </p:txBody>
        </p:sp>
      </p:grpSp>
      <p:pic>
        <p:nvPicPr>
          <p:cNvPr id="16"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457201" y="1347615"/>
            <a:ext cx="3066858" cy="161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bwMode="auto">
          <a:xfrm>
            <a:off x="3671900" y="1347615"/>
            <a:ext cx="3066858" cy="161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p:blipFill>
        <p:spPr>
          <a:xfrm>
            <a:off x="455341" y="3111526"/>
            <a:ext cx="3068718" cy="1620464"/>
          </a:xfrm>
          <a:prstGeom prst="rect">
            <a:avLst/>
          </a:prstGeom>
          <a:noFill/>
          <a:ln>
            <a:noFill/>
          </a:ln>
        </p:spPr>
      </p:pic>
      <p:pic>
        <p:nvPicPr>
          <p:cNvPr id="19" name="Picture 2"/>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bwMode="auto">
          <a:xfrm>
            <a:off x="3671900" y="3111526"/>
            <a:ext cx="3066858" cy="162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55341" y="1347615"/>
            <a:ext cx="3068718" cy="1612049"/>
          </a:xfrm>
          <a:prstGeom prst="rect">
            <a:avLst/>
          </a:prstGeom>
          <a:solidFill>
            <a:schemeClr val="accent3">
              <a:lumMod val="75000"/>
              <a:alpha val="74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8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1" name="Rectangle 20"/>
          <p:cNvSpPr/>
          <p:nvPr/>
        </p:nvSpPr>
        <p:spPr>
          <a:xfrm>
            <a:off x="3676459" y="1347615"/>
            <a:ext cx="3068718" cy="1612049"/>
          </a:xfrm>
          <a:prstGeom prst="rect">
            <a:avLst/>
          </a:prstGeom>
          <a:solidFill>
            <a:schemeClr val="accent3">
              <a:lumMod val="75000"/>
              <a:alpha val="74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8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2" name="Rectangle 21"/>
          <p:cNvSpPr/>
          <p:nvPr/>
        </p:nvSpPr>
        <p:spPr>
          <a:xfrm>
            <a:off x="457201" y="3111526"/>
            <a:ext cx="3068718" cy="1627445"/>
          </a:xfrm>
          <a:prstGeom prst="rect">
            <a:avLst/>
          </a:prstGeom>
          <a:solidFill>
            <a:schemeClr val="accent3">
              <a:lumMod val="75000"/>
              <a:alpha val="74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8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3" name="Rectangle 22"/>
          <p:cNvSpPr/>
          <p:nvPr/>
        </p:nvSpPr>
        <p:spPr>
          <a:xfrm>
            <a:off x="3671901" y="3111526"/>
            <a:ext cx="3066858" cy="1620465"/>
          </a:xfrm>
          <a:prstGeom prst="rect">
            <a:avLst/>
          </a:prstGeom>
          <a:solidFill>
            <a:schemeClr val="accent3">
              <a:lumMod val="75000"/>
              <a:alpha val="74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8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4" name="Rectangle 23"/>
          <p:cNvSpPr/>
          <p:nvPr/>
        </p:nvSpPr>
        <p:spPr>
          <a:xfrm>
            <a:off x="466017" y="1995686"/>
            <a:ext cx="3058042" cy="853353"/>
          </a:xfrm>
          <a:prstGeom prst="rect">
            <a:avLst/>
          </a:prstGeom>
        </p:spPr>
        <p:txBody>
          <a:bodyPr wrap="square" lIns="0" tIns="0" rIns="0" anchor="b">
            <a:noAutofit/>
          </a:bodyPr>
          <a:lstStyle/>
          <a:p>
            <a:pPr algn="ctr"/>
            <a:r>
              <a:rPr lang="fr-FR" sz="1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FISCALITÉ DE </a:t>
            </a:r>
            <a:br>
              <a:rPr lang="fr-FR" sz="1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fr-FR" sz="1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L’INNOVATION</a:t>
            </a:r>
            <a:endParaRPr lang="fr-FR" sz="1600" b="1" dirty="0">
              <a:solidFill>
                <a:schemeClr val="bg1"/>
              </a:solidFill>
              <a:latin typeface="Segoe UI" panose="020B0502040204020203" pitchFamily="34" charset="0"/>
              <a:cs typeface="Segoe UI" panose="020B0502040204020203" pitchFamily="34" charset="0"/>
            </a:endParaRPr>
          </a:p>
        </p:txBody>
      </p:sp>
      <p:sp>
        <p:nvSpPr>
          <p:cNvPr id="25" name="Rectangle 24"/>
          <p:cNvSpPr/>
          <p:nvPr/>
        </p:nvSpPr>
        <p:spPr>
          <a:xfrm>
            <a:off x="3681797" y="1995687"/>
            <a:ext cx="3058042" cy="853354"/>
          </a:xfrm>
          <a:prstGeom prst="rect">
            <a:avLst/>
          </a:prstGeom>
        </p:spPr>
        <p:txBody>
          <a:bodyPr wrap="square" lIns="0" tIns="0" rIns="0" anchor="b">
            <a:noAutofit/>
          </a:bodyPr>
          <a:lstStyle/>
          <a:p>
            <a:pPr algn="ctr"/>
            <a:r>
              <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AIDES </a:t>
            </a:r>
            <a:r>
              <a:rPr lang="fr-FR" sz="1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ET SUBVENTIONS</a:t>
            </a:r>
            <a:endPar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algn="ctr"/>
            <a:r>
              <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PUBLIQUES</a:t>
            </a:r>
            <a:endParaRPr lang="fr-FR" sz="1600" b="1" dirty="0">
              <a:solidFill>
                <a:schemeClr val="bg1"/>
              </a:solidFill>
              <a:latin typeface="Segoe UI" panose="020B0502040204020203" pitchFamily="34" charset="0"/>
              <a:cs typeface="Segoe UI" panose="020B0502040204020203" pitchFamily="34" charset="0"/>
            </a:endParaRPr>
          </a:p>
        </p:txBody>
      </p:sp>
      <p:sp>
        <p:nvSpPr>
          <p:cNvPr id="26" name="Rectangle 25"/>
          <p:cNvSpPr/>
          <p:nvPr/>
        </p:nvSpPr>
        <p:spPr>
          <a:xfrm>
            <a:off x="466017" y="3623131"/>
            <a:ext cx="3058042" cy="1005215"/>
          </a:xfrm>
          <a:prstGeom prst="rect">
            <a:avLst/>
          </a:prstGeom>
        </p:spPr>
        <p:txBody>
          <a:bodyPr wrap="square" lIns="0" tIns="0" rIns="0" anchor="b">
            <a:noAutofit/>
          </a:bodyPr>
          <a:lstStyle/>
          <a:p>
            <a:pPr algn="ctr"/>
            <a:r>
              <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DISPOSITIFS FISCAUX INTERNATIONAUX</a:t>
            </a:r>
            <a:endParaRPr lang="fr-FR" sz="1600" b="1" dirty="0">
              <a:solidFill>
                <a:schemeClr val="bg1"/>
              </a:solidFill>
              <a:latin typeface="Segoe UI" panose="020B0502040204020203" pitchFamily="34" charset="0"/>
              <a:cs typeface="Segoe UI" panose="020B0502040204020203" pitchFamily="34" charset="0"/>
            </a:endParaRPr>
          </a:p>
        </p:txBody>
      </p:sp>
      <p:sp>
        <p:nvSpPr>
          <p:cNvPr id="27" name="Rectangle 26"/>
          <p:cNvSpPr/>
          <p:nvPr/>
        </p:nvSpPr>
        <p:spPr>
          <a:xfrm>
            <a:off x="3674198" y="3616150"/>
            <a:ext cx="3058042" cy="1005215"/>
          </a:xfrm>
          <a:prstGeom prst="rect">
            <a:avLst/>
          </a:prstGeom>
        </p:spPr>
        <p:txBody>
          <a:bodyPr wrap="square" lIns="0" tIns="0" rIns="0" anchor="b">
            <a:noAutofit/>
          </a:bodyPr>
          <a:lstStyle/>
          <a:p>
            <a:pPr algn="ctr"/>
            <a:r>
              <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MANAGEMENT</a:t>
            </a:r>
            <a:br>
              <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fr-FR" sz="16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DE L’INNOVATION</a:t>
            </a:r>
            <a:endParaRPr lang="fr-FR" sz="1600" b="1" dirty="0">
              <a:solidFill>
                <a:schemeClr val="bg1"/>
              </a:solidFill>
              <a:latin typeface="Segoe UI" panose="020B0502040204020203" pitchFamily="34" charset="0"/>
              <a:cs typeface="Segoe UI" panose="020B0502040204020203" pitchFamily="34" charset="0"/>
            </a:endParaRPr>
          </a:p>
        </p:txBody>
      </p:sp>
      <p:sp>
        <p:nvSpPr>
          <p:cNvPr id="28" name="Ellipse 27"/>
          <p:cNvSpPr/>
          <p:nvPr/>
        </p:nvSpPr>
        <p:spPr>
          <a:xfrm>
            <a:off x="1636023" y="1464637"/>
            <a:ext cx="718030" cy="718030"/>
          </a:xfrm>
          <a:prstGeom prst="ellipse">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pic>
        <p:nvPicPr>
          <p:cNvPr id="29" name="Picture 3" descr="C:\Users\faarnal\AppData\Local\Microsoft\Windows\INetCache\Content.Outlook\ZII0GQ5U\1-FiscaliteRI.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801520" y="1603524"/>
            <a:ext cx="388922" cy="459280"/>
          </a:xfrm>
          <a:prstGeom prst="rect">
            <a:avLst/>
          </a:prstGeom>
          <a:noFill/>
          <a:extLst>
            <a:ext uri="{909E8E84-426E-40DD-AFC4-6F175D3DCCD1}">
              <a14:hiddenFill xmlns:a14="http://schemas.microsoft.com/office/drawing/2010/main">
                <a:solidFill>
                  <a:srgbClr val="FFFFFF"/>
                </a:solidFill>
              </a14:hiddenFill>
            </a:ext>
          </a:extLst>
        </p:spPr>
      </p:pic>
      <p:sp>
        <p:nvSpPr>
          <p:cNvPr id="30" name="Arc plein 29"/>
          <p:cNvSpPr/>
          <p:nvPr/>
        </p:nvSpPr>
        <p:spPr>
          <a:xfrm>
            <a:off x="1613663" y="1446246"/>
            <a:ext cx="740390" cy="740390"/>
          </a:xfrm>
          <a:prstGeom prst="blockArc">
            <a:avLst>
              <a:gd name="adj1" fmla="val 21396527"/>
              <a:gd name="adj2" fmla="val 18237900"/>
              <a:gd name="adj3" fmla="val 3337"/>
            </a:avLst>
          </a:prstGeom>
          <a:solidFill>
            <a:srgbClr val="EE9300"/>
          </a:soli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31" name="Ellipse 30"/>
          <p:cNvSpPr/>
          <p:nvPr/>
        </p:nvSpPr>
        <p:spPr>
          <a:xfrm>
            <a:off x="4849226" y="1480061"/>
            <a:ext cx="718030" cy="718030"/>
          </a:xfrm>
          <a:prstGeom prst="ellipse">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pic>
        <p:nvPicPr>
          <p:cNvPr id="32" name="Picture 4" descr="C:\Users\faarnal\AppData\Local\Microsoft\Windows\INetCache\Content.Outlook\ZII0GQ5U\2-AidesSubs (3).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4970879" y="1614979"/>
            <a:ext cx="380732" cy="453072"/>
          </a:xfrm>
          <a:prstGeom prst="rect">
            <a:avLst/>
          </a:prstGeom>
          <a:noFill/>
          <a:extLst>
            <a:ext uri="{909E8E84-426E-40DD-AFC4-6F175D3DCCD1}">
              <a14:hiddenFill xmlns:a14="http://schemas.microsoft.com/office/drawing/2010/main">
                <a:solidFill>
                  <a:srgbClr val="FFFFFF"/>
                </a:solidFill>
              </a14:hiddenFill>
            </a:ext>
          </a:extLst>
        </p:spPr>
      </p:pic>
      <p:sp>
        <p:nvSpPr>
          <p:cNvPr id="33" name="Arc plein 32"/>
          <p:cNvSpPr/>
          <p:nvPr/>
        </p:nvSpPr>
        <p:spPr>
          <a:xfrm>
            <a:off x="4839722" y="1471320"/>
            <a:ext cx="740390" cy="740390"/>
          </a:xfrm>
          <a:prstGeom prst="blockArc">
            <a:avLst>
              <a:gd name="adj1" fmla="val 21396527"/>
              <a:gd name="adj2" fmla="val 18237900"/>
              <a:gd name="adj3" fmla="val 3337"/>
            </a:avLst>
          </a:prstGeom>
          <a:solidFill>
            <a:srgbClr val="EE9300"/>
          </a:soli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34" name="Ellipse 33"/>
          <p:cNvSpPr/>
          <p:nvPr/>
        </p:nvSpPr>
        <p:spPr>
          <a:xfrm>
            <a:off x="1625576" y="3223144"/>
            <a:ext cx="718030" cy="718030"/>
          </a:xfrm>
          <a:prstGeom prst="ellipse">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pic>
        <p:nvPicPr>
          <p:cNvPr id="35" name="Picture 2" descr="C:\Users\faarnal\Downloads\world.png"/>
          <p:cNvPicPr>
            <a:picLocks noChangeAspect="1" noChangeArrowheads="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4244" y="3370641"/>
            <a:ext cx="439228" cy="439228"/>
          </a:xfrm>
          <a:prstGeom prst="rect">
            <a:avLst/>
          </a:prstGeom>
          <a:noFill/>
          <a:extLst>
            <a:ext uri="{909E8E84-426E-40DD-AFC4-6F175D3DCCD1}">
              <a14:hiddenFill xmlns:a14="http://schemas.microsoft.com/office/drawing/2010/main">
                <a:solidFill>
                  <a:srgbClr val="FFFFFF"/>
                </a:solidFill>
              </a14:hiddenFill>
            </a:ext>
          </a:extLst>
        </p:spPr>
      </p:pic>
      <p:sp>
        <p:nvSpPr>
          <p:cNvPr id="36" name="Arc plein 35"/>
          <p:cNvSpPr/>
          <p:nvPr/>
        </p:nvSpPr>
        <p:spPr>
          <a:xfrm>
            <a:off x="1613663" y="3219822"/>
            <a:ext cx="740390" cy="740390"/>
          </a:xfrm>
          <a:prstGeom prst="blockArc">
            <a:avLst>
              <a:gd name="adj1" fmla="val 21396527"/>
              <a:gd name="adj2" fmla="val 18237900"/>
              <a:gd name="adj3" fmla="val 3337"/>
            </a:avLst>
          </a:prstGeom>
          <a:solidFill>
            <a:srgbClr val="EE9300"/>
          </a:soli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37" name="Ellipse 36"/>
          <p:cNvSpPr/>
          <p:nvPr/>
        </p:nvSpPr>
        <p:spPr>
          <a:xfrm>
            <a:off x="4794938" y="3220698"/>
            <a:ext cx="718030" cy="718030"/>
          </a:xfrm>
          <a:prstGeom prst="ellipse">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pic>
        <p:nvPicPr>
          <p:cNvPr id="38" name="Picture 2" descr="C:\Users\faarnal\AppData\Local\Microsoft\Windows\INetCache\Content.Outlook\ZII0GQ5U\3-ManagementInno.png"/>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4922834" y="3365687"/>
            <a:ext cx="374890" cy="444244"/>
          </a:xfrm>
          <a:prstGeom prst="rect">
            <a:avLst/>
          </a:prstGeom>
          <a:noFill/>
          <a:extLst>
            <a:ext uri="{909E8E84-426E-40DD-AFC4-6F175D3DCCD1}">
              <a14:hiddenFill xmlns:a14="http://schemas.microsoft.com/office/drawing/2010/main">
                <a:solidFill>
                  <a:srgbClr val="FFFFFF"/>
                </a:solidFill>
              </a14:hiddenFill>
            </a:ext>
          </a:extLst>
        </p:spPr>
      </p:pic>
      <p:sp>
        <p:nvSpPr>
          <p:cNvPr id="39" name="Arc plein 38"/>
          <p:cNvSpPr/>
          <p:nvPr/>
        </p:nvSpPr>
        <p:spPr>
          <a:xfrm>
            <a:off x="4788024" y="3219822"/>
            <a:ext cx="740390" cy="740390"/>
          </a:xfrm>
          <a:prstGeom prst="blockArc">
            <a:avLst>
              <a:gd name="adj1" fmla="val 21396527"/>
              <a:gd name="adj2" fmla="val 18237900"/>
              <a:gd name="adj3" fmla="val 3337"/>
            </a:avLst>
          </a:prstGeom>
          <a:solidFill>
            <a:srgbClr val="EE9300"/>
          </a:soli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29116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05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3507854"/>
            <a:ext cx="9144000" cy="1167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0" y="2508126"/>
            <a:ext cx="9144000" cy="855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0" y="1251966"/>
            <a:ext cx="9144000" cy="1103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Connaître ACIES</a:t>
            </a:r>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20</a:t>
            </a:fld>
            <a:endParaRPr lang="fr-FR" dirty="0"/>
          </a:p>
        </p:txBody>
      </p:sp>
      <p:sp>
        <p:nvSpPr>
          <p:cNvPr id="4" name="Rectangle 3"/>
          <p:cNvSpPr/>
          <p:nvPr/>
        </p:nvSpPr>
        <p:spPr>
          <a:xfrm>
            <a:off x="395536" y="627534"/>
            <a:ext cx="6552728" cy="307777"/>
          </a:xfrm>
          <a:prstGeom prst="rect">
            <a:avLst/>
          </a:prstGeom>
        </p:spPr>
        <p:txBody>
          <a:bodyPr wrap="square">
            <a:spAutoFit/>
          </a:bodyPr>
          <a:lstStyle/>
          <a:p>
            <a:pPr lvl="0"/>
            <a:r>
              <a:rPr lang="fr-FR" sz="1400" dirty="0">
                <a:solidFill>
                  <a:schemeClr val="bg1">
                    <a:lumMod val="50000"/>
                  </a:schemeClr>
                </a:solidFill>
                <a:latin typeface="Segoe UI Semibold" panose="020B0702040204020203" pitchFamily="34" charset="0"/>
                <a:cs typeface="Segoe UI Semibold" panose="020B0702040204020203" pitchFamily="34" charset="0"/>
              </a:rPr>
              <a:t>Quelques références parmi nos clients grands </a:t>
            </a:r>
            <a:r>
              <a:rPr lang="fr-FR" sz="1400" dirty="0" smtClean="0">
                <a:solidFill>
                  <a:schemeClr val="bg1">
                    <a:lumMod val="50000"/>
                  </a:schemeClr>
                </a:solidFill>
                <a:latin typeface="Segoe UI Semibold" panose="020B0702040204020203" pitchFamily="34" charset="0"/>
                <a:cs typeface="Segoe UI Semibold" panose="020B0702040204020203" pitchFamily="34" charset="0"/>
              </a:rPr>
              <a:t>groupes</a:t>
            </a:r>
            <a:endParaRPr lang="fr-FR" sz="1400" dirty="0">
              <a:solidFill>
                <a:schemeClr val="bg1">
                  <a:lumMod val="50000"/>
                </a:schemeClr>
              </a:solidFill>
              <a:latin typeface="Segoe UI Semibold" panose="020B0702040204020203" pitchFamily="34" charset="0"/>
              <a:cs typeface="Segoe UI Semibold" panose="020B0702040204020203"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038297393"/>
              </p:ext>
            </p:extLst>
          </p:nvPr>
        </p:nvGraphicFramePr>
        <p:xfrm>
          <a:off x="323528" y="1347614"/>
          <a:ext cx="8416749" cy="3384376"/>
        </p:xfrm>
        <a:graphic>
          <a:graphicData uri="http://schemas.openxmlformats.org/drawingml/2006/table">
            <a:tbl>
              <a:tblPr firstRow="1" bandRow="1">
                <a:tableStyleId>{5C22544A-7EE6-4342-B048-85BDC9FD1C3A}</a:tableStyleId>
              </a:tblPr>
              <a:tblGrid>
                <a:gridCol w="1178543"/>
                <a:gridCol w="7238206"/>
              </a:tblGrid>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all" baseline="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sym typeface="Symbol"/>
                        </a:rPr>
                        <a:t>&lt;</a:t>
                      </a:r>
                      <a:r>
                        <a:rPr lang="fr-FR" sz="1200" b="1" cap="all" baseline="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5 sites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all" baseline="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5 à 10 sites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68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all" baseline="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&gt;10 sites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6" name="Picture 34" descr="Résultat de recherche d'images pour &quot;LOGO aperam P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896" y="1450314"/>
            <a:ext cx="885851" cy="2573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36" descr="Résultat de recherche d'images pour &quot;LOGO atmel PNG&qu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00821" y="1419829"/>
            <a:ext cx="904908" cy="223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8" descr="Résultat de recherche d'images pour &quot;LOGO constellium PNG&quo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60032" y="1384383"/>
            <a:ext cx="1384142" cy="3166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0" descr="Résultat de recherche d'images pour &quot;LOGO engie PNG&quot;"/>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04200" y="1365095"/>
            <a:ext cx="832144" cy="2815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2" descr="Résultat de recherche d'images pour &quot;LOGO glaxosmithkline PNG&quot;"/>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758159" y="1851671"/>
            <a:ext cx="1083327" cy="347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623087" y="1816117"/>
            <a:ext cx="660376" cy="461665"/>
          </a:xfrm>
          <a:prstGeom prst="rect">
            <a:avLst/>
          </a:prstGeom>
          <a:noFill/>
        </p:spPr>
        <p:txBody>
          <a:bodyPr wrap="square" rtlCol="0">
            <a:spAutoFit/>
          </a:bodyPr>
          <a:lstStyle/>
          <a:p>
            <a:pPr algn="ctr"/>
            <a:r>
              <a:rPr lang="fr-FR" sz="2400" i="1" dirty="0" err="1" smtClean="0">
                <a:solidFill>
                  <a:srgbClr val="003B68"/>
                </a:solidFill>
              </a:rPr>
              <a:t>hp</a:t>
            </a:r>
            <a:endParaRPr lang="fr-FR" sz="2400" i="1" dirty="0">
              <a:solidFill>
                <a:srgbClr val="003B68"/>
              </a:solidFill>
            </a:endParaRPr>
          </a:p>
        </p:txBody>
      </p:sp>
      <p:pic>
        <p:nvPicPr>
          <p:cNvPr id="12" name="Picture 44" descr="Résultat de recherche d'images pour &quot;LOGO rio tinto PNG&quot;"/>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109177" y="1995687"/>
            <a:ext cx="885851" cy="191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4" descr="Résultat de recherche d'images pour &quot;LOGO ESSILOR PNG&quot;"/>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979148" y="2654584"/>
            <a:ext cx="641348" cy="4699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26" descr="Résultat de recherche d'images pour &quot;LOGO GEMALTO PNG&quot;"/>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495543" y="2743540"/>
            <a:ext cx="895865" cy="3068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8" descr="Résultat de recherche d'images pour &quot;LOGO IMERYS PNG&quot;"/>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5751" y="2571750"/>
            <a:ext cx="752703" cy="5459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30" descr="Résultat de recherche d'images pour &quot;LOGO TECHNIP PNG&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6544" y="2762780"/>
            <a:ext cx="807456" cy="3068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32" descr="Résultat de recherche d'images pour &quot;LOGO VALLOUREC PNG&quot;"/>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657628" y="2762780"/>
            <a:ext cx="1074763" cy="2823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descr="Résultat de recherche d'images pour &quot;airbus defense and space png&quot;"/>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619672" y="3583864"/>
            <a:ext cx="1360297" cy="4728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descr="Résultat de recherche d'images pour &quot;arcelormittal png&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76386" y="3590341"/>
            <a:ext cx="1095614" cy="4599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6" descr="Résultat de recherche d'images pour &quot;axa png&quot;"/>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5366006" y="3650384"/>
            <a:ext cx="399481" cy="3998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14" descr="Résultat de recherche d'images pour &quot;ibm png&quot;"/>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6658480" y="3697219"/>
            <a:ext cx="765520" cy="3062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6" descr="Résultat de recherche d'images pour &quot;NEXANS png&quo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18573" y="4200680"/>
            <a:ext cx="962497" cy="2767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8" descr="Résultat de recherche d'images pour &quot;SCHLUMBERGER png&quo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20720" y="4299114"/>
            <a:ext cx="983147" cy="223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0" descr="Résultat de recherche d'images pour &quot;logo total 2014&quot;"/>
          <p:cNvPicPr>
            <a:picLocks noChangeAspect="1" noChangeArrowheads="1"/>
          </p:cNvPicPr>
          <p:nvPr/>
        </p:nvPicPr>
        <p:blipFill>
          <a:blip r:embed="rId19" cstate="screen">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960336" y="4200680"/>
            <a:ext cx="1210822" cy="3990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2" descr="Résultat de recherche d'images pour &quot;ZODIAC AEROSPACE PNG&quot;"/>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6561168" y="4163913"/>
            <a:ext cx="1151556" cy="3583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Connaître ACIES</a:t>
            </a:r>
          </a:p>
        </p:txBody>
      </p:sp>
      <p:sp>
        <p:nvSpPr>
          <p:cNvPr id="3" name="Espace réservé du numéro de diapositive 2"/>
          <p:cNvSpPr>
            <a:spLocks noGrp="1"/>
          </p:cNvSpPr>
          <p:nvPr>
            <p:ph type="sldNum" sz="quarter" idx="11"/>
          </p:nvPr>
        </p:nvSpPr>
        <p:spPr>
          <a:xfrm>
            <a:off x="1182391" y="3733572"/>
            <a:ext cx="431032" cy="251736"/>
          </a:xfrm>
        </p:spPr>
        <p:txBody>
          <a:bodyPr/>
          <a:lstStyle/>
          <a:p>
            <a:fld id="{7D794951-53EE-4972-AA3C-D8F7AC64D147}" type="slidenum">
              <a:rPr lang="fr-FR" smtClean="0"/>
              <a:pPr/>
              <a:t>21</a:t>
            </a:fld>
            <a:endParaRPr lang="fr-FR" dirty="0"/>
          </a:p>
        </p:txBody>
      </p:sp>
      <p:sp>
        <p:nvSpPr>
          <p:cNvPr id="5" name="Rectangle 4"/>
          <p:cNvSpPr/>
          <p:nvPr/>
        </p:nvSpPr>
        <p:spPr>
          <a:xfrm>
            <a:off x="395536" y="627534"/>
            <a:ext cx="6552728" cy="307777"/>
          </a:xfrm>
          <a:prstGeom prst="rect">
            <a:avLst/>
          </a:prstGeom>
        </p:spPr>
        <p:txBody>
          <a:bodyPr wrap="square">
            <a:spAutoFit/>
          </a:bodyPr>
          <a:lstStyle/>
          <a:p>
            <a:r>
              <a:rPr lang="fr-FR" sz="1400" dirty="0">
                <a:solidFill>
                  <a:schemeClr val="bg1">
                    <a:lumMod val="50000"/>
                  </a:schemeClr>
                </a:solidFill>
                <a:latin typeface="Segoe UI Semibold" panose="020B0702040204020203" pitchFamily="34" charset="0"/>
                <a:cs typeface="Segoe UI Semibold" panose="020B0702040204020203" pitchFamily="34" charset="0"/>
              </a:rPr>
              <a:t>Focus sur le référencement de la Médiation interentreprises</a:t>
            </a:r>
          </a:p>
        </p:txBody>
      </p:sp>
      <p:grpSp>
        <p:nvGrpSpPr>
          <p:cNvPr id="6" name="Groupe 5"/>
          <p:cNvGrpSpPr/>
          <p:nvPr/>
        </p:nvGrpSpPr>
        <p:grpSpPr>
          <a:xfrm>
            <a:off x="-1" y="1383666"/>
            <a:ext cx="8604449" cy="2556236"/>
            <a:chOff x="-1" y="1455674"/>
            <a:chExt cx="8604449" cy="2556236"/>
          </a:xfrm>
        </p:grpSpPr>
        <p:sp>
          <p:nvSpPr>
            <p:cNvPr id="7" name="ZoneTexte 6"/>
            <p:cNvSpPr txBox="1"/>
            <p:nvPr/>
          </p:nvSpPr>
          <p:spPr>
            <a:xfrm>
              <a:off x="2411760" y="1455674"/>
              <a:ext cx="6192688" cy="2556236"/>
            </a:xfrm>
            <a:prstGeom prst="rect">
              <a:avLst/>
            </a:prstGeom>
            <a:noFill/>
          </p:spPr>
          <p:txBody>
            <a:bodyPr wrap="square" rtlCol="0">
              <a:noAutofit/>
            </a:bodyPr>
            <a:lstStyle/>
            <a:p>
              <a:r>
                <a:rPr lang="fr-FR" sz="1400" b="1" dirty="0">
                  <a:solidFill>
                    <a:schemeClr val="bg1">
                      <a:lumMod val="65000"/>
                    </a:schemeClr>
                  </a:solidFill>
                  <a:ea typeface="Segoe UI Black" panose="020B0A02040204020203" pitchFamily="34" charset="0"/>
                  <a:cs typeface="Segoe UI Black" panose="020B0A02040204020203" pitchFamily="34" charset="0"/>
                </a:rPr>
                <a:t>ACIES est référencé depuis le 21 janvier 2016 en tant que </a:t>
              </a:r>
              <a:r>
                <a:rPr lang="fr-FR" sz="1400" b="1" dirty="0" smtClean="0">
                  <a:solidFill>
                    <a:schemeClr val="bg1">
                      <a:lumMod val="65000"/>
                    </a:schemeClr>
                  </a:solidFill>
                  <a:ea typeface="Segoe UI Black" panose="020B0A02040204020203" pitchFamily="34" charset="0"/>
                  <a:cs typeface="Segoe UI Black" panose="020B0A02040204020203" pitchFamily="34" charset="0"/>
                </a:rPr>
                <a:t/>
              </a:r>
              <a:br>
                <a:rPr lang="fr-FR" sz="1400" b="1" dirty="0" smtClean="0">
                  <a:solidFill>
                    <a:schemeClr val="bg1">
                      <a:lumMod val="65000"/>
                    </a:schemeClr>
                  </a:solidFill>
                  <a:ea typeface="Segoe UI Black" panose="020B0A02040204020203" pitchFamily="34" charset="0"/>
                  <a:cs typeface="Segoe UI Black" panose="020B0A02040204020203" pitchFamily="34" charset="0"/>
                </a:rPr>
              </a:br>
              <a:r>
                <a:rPr lang="fr-FR" sz="1400" b="1" dirty="0" smtClean="0">
                  <a:solidFill>
                    <a:schemeClr val="bg1">
                      <a:lumMod val="65000"/>
                    </a:schemeClr>
                  </a:solidFill>
                  <a:ea typeface="Segoe UI Black" panose="020B0A02040204020203" pitchFamily="34" charset="0"/>
                  <a:cs typeface="Segoe UI Black" panose="020B0A02040204020203" pitchFamily="34" charset="0"/>
                </a:rPr>
                <a:t>«</a:t>
              </a:r>
              <a:r>
                <a:rPr lang="fr-FR" sz="1400" b="1" dirty="0">
                  <a:solidFill>
                    <a:schemeClr val="bg1">
                      <a:lumMod val="65000"/>
                    </a:schemeClr>
                  </a:solidFill>
                  <a:ea typeface="Segoe UI Black" panose="020B0A02040204020203" pitchFamily="34" charset="0"/>
                  <a:cs typeface="Segoe UI Black" panose="020B0A02040204020203" pitchFamily="34" charset="0"/>
                </a:rPr>
                <a:t> Conseil en </a:t>
              </a:r>
              <a:r>
                <a:rPr lang="fr-FR" sz="1400" b="1" dirty="0" smtClean="0">
                  <a:solidFill>
                    <a:schemeClr val="bg1">
                      <a:lumMod val="65000"/>
                    </a:schemeClr>
                  </a:solidFill>
                  <a:ea typeface="Segoe UI Black" panose="020B0A02040204020203" pitchFamily="34" charset="0"/>
                  <a:cs typeface="Segoe UI Black" panose="020B0A02040204020203" pitchFamily="34" charset="0"/>
                </a:rPr>
                <a:t>CIR-CII</a:t>
              </a:r>
              <a:r>
                <a:rPr lang="fr-FR" sz="1400" b="1" dirty="0">
                  <a:solidFill>
                    <a:schemeClr val="bg1">
                      <a:lumMod val="65000"/>
                    </a:schemeClr>
                  </a:solidFill>
                  <a:ea typeface="Segoe UI Black" panose="020B0A02040204020203" pitchFamily="34" charset="0"/>
                  <a:cs typeface="Segoe UI Black" panose="020B0A02040204020203" pitchFamily="34" charset="0"/>
                </a:rPr>
                <a:t> » auprès de la Médiation interentreprises</a:t>
              </a:r>
            </a:p>
            <a:p>
              <a:pPr algn="just"/>
              <a:endParaRPr lang="fr-FR" sz="1200" dirty="0">
                <a:solidFill>
                  <a:schemeClr val="accent3">
                    <a:lumMod val="75000"/>
                  </a:schemeClr>
                </a:solidFill>
              </a:endParaRPr>
            </a:p>
            <a:p>
              <a:pPr algn="just">
                <a:buClr>
                  <a:schemeClr val="accent4"/>
                </a:buClr>
              </a:pPr>
              <a:r>
                <a:rPr lang="fr-FR" sz="1000" dirty="0"/>
                <a:t>Ce référencement vise à distinguer les acteurs s’engageant dans une dynamique de relations durables et équilibrées avec leurs clients. Les acteurs référencés s’engagent à suivre une Charte, comprenant 5 devoirs et 11 engagements.</a:t>
              </a:r>
            </a:p>
            <a:p>
              <a:pPr algn="just">
                <a:buClr>
                  <a:schemeClr val="accent4"/>
                </a:buClr>
              </a:pPr>
              <a:endParaRPr lang="fr-FR" sz="1000" dirty="0"/>
            </a:p>
            <a:p>
              <a:pPr algn="just">
                <a:buClr>
                  <a:schemeClr val="accent4"/>
                </a:buClr>
              </a:pPr>
              <a:r>
                <a:rPr lang="fr-FR" sz="1000" dirty="0"/>
                <a:t>Lien vers la Charte </a:t>
              </a:r>
              <a:r>
                <a:rPr lang="fr-FR" sz="1000" dirty="0" smtClean="0"/>
                <a:t>: </a:t>
              </a:r>
            </a:p>
            <a:p>
              <a:pPr algn="just">
                <a:buClr>
                  <a:schemeClr val="accent4"/>
                </a:buClr>
              </a:pPr>
              <a:r>
                <a:rPr lang="fr-FR" sz="1000" dirty="0" smtClean="0">
                  <a:hlinkClick r:id="rId2"/>
                </a:rPr>
                <a:t>https</a:t>
              </a:r>
              <a:r>
                <a:rPr lang="fr-FR" sz="1000" dirty="0">
                  <a:hlinkClick r:id="rId2"/>
                </a:rPr>
                <a:t>://www.economie.gouv.fr/files/files/directions_services/mediation-interentreprises/Charte_ActCons_CIR-CII-V4.pdf</a:t>
              </a:r>
              <a:endParaRPr lang="fr-FR" sz="1000" dirty="0"/>
            </a:p>
            <a:p>
              <a:pPr algn="just">
                <a:buClr>
                  <a:schemeClr val="accent4"/>
                </a:buClr>
              </a:pPr>
              <a:endParaRPr lang="fr-FR" sz="1000" dirty="0"/>
            </a:p>
            <a:p>
              <a:pPr algn="just">
                <a:buClr>
                  <a:schemeClr val="accent4"/>
                </a:buClr>
              </a:pPr>
              <a:r>
                <a:rPr lang="fr-FR" sz="1000" dirty="0"/>
                <a:t>Nos clients ont ainsi la possibilité de saisir la Médiation en cas de non-respect par ACIES du contrat ou de ses engagements.</a:t>
              </a:r>
            </a:p>
            <a:p>
              <a:pPr algn="just">
                <a:buClr>
                  <a:schemeClr val="accent4"/>
                </a:buClr>
              </a:pPr>
              <a:r>
                <a:rPr lang="fr-FR" sz="1000" dirty="0" smtClean="0"/>
                <a:t>Le </a:t>
              </a:r>
              <a:r>
                <a:rPr lang="fr-FR" sz="1000" dirty="0"/>
                <a:t>référencement est une démarche volontaire, initiée auprès du Médiateur des entreprises et impliquant une évaluation détaillée des pratiques. Le référencement est prononcé pour 3 ans et fait l’objet d’un suivi annuel.</a:t>
              </a:r>
            </a:p>
            <a:p>
              <a:pPr algn="just">
                <a:buClr>
                  <a:schemeClr val="accent4"/>
                </a:buClr>
              </a:pPr>
              <a:endParaRPr lang="fr-FR" sz="1000" dirty="0"/>
            </a:p>
            <a:p>
              <a:pPr algn="just">
                <a:buClr>
                  <a:schemeClr val="accent4"/>
                </a:buClr>
              </a:pPr>
              <a:r>
                <a:rPr lang="fr-FR" sz="1000" dirty="0"/>
                <a:t>Lien vers la liste des acteurs référencés </a:t>
              </a:r>
              <a:r>
                <a:rPr lang="fr-FR" sz="1000" dirty="0" smtClean="0"/>
                <a:t>:</a:t>
              </a:r>
            </a:p>
            <a:p>
              <a:pPr algn="just">
                <a:buClr>
                  <a:schemeClr val="accent4"/>
                </a:buClr>
              </a:pPr>
              <a:r>
                <a:rPr lang="fr-FR" sz="1000" dirty="0" smtClean="0">
                  <a:hlinkClick r:id="rId3"/>
                </a:rPr>
                <a:t>https://www.economie.gouv.fr/files/files/directions_services/mediateur-des-entreprises/IMAGES/5_PUBLICATIONS/Liste_Ref_AlphaNum_08062017.pdf</a:t>
              </a:r>
              <a:endParaRPr lang="fr-FR" sz="1000" dirty="0"/>
            </a:p>
          </p:txBody>
        </p:sp>
        <p:grpSp>
          <p:nvGrpSpPr>
            <p:cNvPr id="9" name="Groupe 8"/>
            <p:cNvGrpSpPr/>
            <p:nvPr/>
          </p:nvGrpSpPr>
          <p:grpSpPr>
            <a:xfrm>
              <a:off x="-1" y="1455674"/>
              <a:ext cx="2195737" cy="1728192"/>
              <a:chOff x="-1" y="1455674"/>
              <a:chExt cx="2195737" cy="1728192"/>
            </a:xfrm>
          </p:grpSpPr>
          <p:sp>
            <p:nvSpPr>
              <p:cNvPr id="11" name="Rectangle 10"/>
              <p:cNvSpPr/>
              <p:nvPr/>
            </p:nvSpPr>
            <p:spPr>
              <a:xfrm>
                <a:off x="-1" y="1455674"/>
                <a:ext cx="1403649" cy="1728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7544" y="1455674"/>
                <a:ext cx="1728192" cy="1728192"/>
              </a:xfrm>
              <a:prstGeom prst="ellipse">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3" name="Picture 6" descr="Résultat de recherche d'images pour &quot;référencement CIR png&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502" y="1517832"/>
            <a:ext cx="1466992" cy="14669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2" descr="Résultat de recherche d'images pour &quot;iso 9001 png&quo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901" y="3678005"/>
            <a:ext cx="615202" cy="568028"/>
          </a:xfrm>
          <a:prstGeom prst="rect">
            <a:avLst/>
          </a:prstGeom>
          <a:noFill/>
          <a:extLst>
            <a:ext uri="{909E8E84-426E-40DD-AFC4-6F175D3DCCD1}">
              <a14:hiddenFill xmlns:a14="http://schemas.microsoft.com/office/drawing/2010/main">
                <a:solidFill>
                  <a:srgbClr val="FFFFFF"/>
                </a:solidFill>
              </a14:hiddenFill>
            </a:ext>
          </a:extLst>
        </p:spPr>
      </p:pic>
      <p:sp>
        <p:nvSpPr>
          <p:cNvPr id="15" name="Arc plein 14"/>
          <p:cNvSpPr/>
          <p:nvPr/>
        </p:nvSpPr>
        <p:spPr>
          <a:xfrm>
            <a:off x="55816" y="3412145"/>
            <a:ext cx="1099372" cy="1099372"/>
          </a:xfrm>
          <a:prstGeom prst="blockArc">
            <a:avLst>
              <a:gd name="adj1" fmla="val 21396527"/>
              <a:gd name="adj2" fmla="val 18312639"/>
              <a:gd name="adj3" fmla="val 2679"/>
            </a:avLst>
          </a:prstGeom>
          <a:gradFill>
            <a:gsLst>
              <a:gs pos="0">
                <a:schemeClr val="bg1">
                  <a:lumMod val="75000"/>
                  <a:alpha val="15000"/>
                </a:schemeClr>
              </a:gs>
              <a:gs pos="61000">
                <a:schemeClr val="bg1">
                  <a:lumMod val="75000"/>
                  <a:alpha val="60000"/>
                </a:schemeClr>
              </a:gs>
              <a:gs pos="100000">
                <a:schemeClr val="bg1">
                  <a:lumMod val="75000"/>
                </a:schemeClr>
              </a:gs>
            </a:gsLst>
            <a:lin ang="5400000" scaled="0"/>
          </a:gra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95959"/>
              </a:solidFill>
            </a:endParaRPr>
          </a:p>
        </p:txBody>
      </p:sp>
      <p:pic>
        <p:nvPicPr>
          <p:cNvPr id="16" name="Picture 4" descr="Résultat de recherche d'images pour &quot;opqcm png&quo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4903" y="3736142"/>
            <a:ext cx="1048780" cy="576300"/>
          </a:xfrm>
          <a:prstGeom prst="rect">
            <a:avLst/>
          </a:prstGeom>
          <a:noFill/>
          <a:extLst>
            <a:ext uri="{909E8E84-426E-40DD-AFC4-6F175D3DCCD1}">
              <a14:hiddenFill xmlns:a14="http://schemas.microsoft.com/office/drawing/2010/main">
                <a:solidFill>
                  <a:srgbClr val="FFFFFF"/>
                </a:solidFill>
              </a14:hiddenFill>
            </a:ext>
          </a:extLst>
        </p:spPr>
      </p:pic>
      <p:sp>
        <p:nvSpPr>
          <p:cNvPr id="17" name="Arc plein 16"/>
          <p:cNvSpPr/>
          <p:nvPr/>
        </p:nvSpPr>
        <p:spPr>
          <a:xfrm>
            <a:off x="1257459" y="3452795"/>
            <a:ext cx="1099372" cy="1078824"/>
          </a:xfrm>
          <a:prstGeom prst="blockArc">
            <a:avLst>
              <a:gd name="adj1" fmla="val 21396527"/>
              <a:gd name="adj2" fmla="val 18312639"/>
              <a:gd name="adj3" fmla="val 2679"/>
            </a:avLst>
          </a:prstGeom>
          <a:gradFill>
            <a:gsLst>
              <a:gs pos="0">
                <a:schemeClr val="bg1">
                  <a:lumMod val="75000"/>
                  <a:alpha val="15000"/>
                </a:schemeClr>
              </a:gs>
              <a:gs pos="61000">
                <a:schemeClr val="bg1">
                  <a:lumMod val="75000"/>
                  <a:alpha val="60000"/>
                </a:schemeClr>
              </a:gs>
              <a:gs pos="100000">
                <a:schemeClr val="bg1">
                  <a:lumMod val="75000"/>
                </a:schemeClr>
              </a:gs>
            </a:gsLst>
            <a:lin ang="5400000" scaled="0"/>
          </a:gra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95959"/>
              </a:solidFill>
            </a:endParaRPr>
          </a:p>
        </p:txBody>
      </p:sp>
    </p:spTree>
    <p:extLst>
      <p:ext uri="{BB962C8B-B14F-4D97-AF65-F5344CB8AC3E}">
        <p14:creationId xmlns:p14="http://schemas.microsoft.com/office/powerpoint/2010/main" val="278516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12160" y="1275606"/>
            <a:ext cx="2484140" cy="324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47700" y="1275606"/>
            <a:ext cx="2484140" cy="324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311996" y="1275606"/>
            <a:ext cx="2484140" cy="324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Connaître ACIES</a:t>
            </a:r>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22</a:t>
            </a:fld>
            <a:endParaRPr lang="fr-FR" dirty="0"/>
          </a:p>
        </p:txBody>
      </p:sp>
      <p:sp>
        <p:nvSpPr>
          <p:cNvPr id="4" name="Rectangle 3"/>
          <p:cNvSpPr/>
          <p:nvPr/>
        </p:nvSpPr>
        <p:spPr>
          <a:xfrm>
            <a:off x="395536" y="627534"/>
            <a:ext cx="6552728" cy="307777"/>
          </a:xfrm>
          <a:prstGeom prst="rect">
            <a:avLst/>
          </a:prstGeom>
        </p:spPr>
        <p:txBody>
          <a:bodyPr wrap="square">
            <a:spAutoFit/>
          </a:bodyPr>
          <a:lstStyle/>
          <a:p>
            <a:r>
              <a:rPr lang="fr-FR" sz="1400" dirty="0" smtClean="0">
                <a:solidFill>
                  <a:schemeClr val="bg1">
                    <a:lumMod val="50000"/>
                  </a:schemeClr>
                </a:solidFill>
                <a:latin typeface="Segoe UI Semibold" panose="020B0702040204020203" pitchFamily="34" charset="0"/>
                <a:ea typeface="Segoe UI Symbol" panose="020B0502040204020203" pitchFamily="34" charset="0"/>
                <a:cs typeface="Segoe UI Semibold" panose="020B0702040204020203" pitchFamily="34" charset="0"/>
              </a:rPr>
              <a:t>Partenariats</a:t>
            </a:r>
            <a:r>
              <a:rPr lang="fr-FR" sz="1400" dirty="0" smtClean="0">
                <a:solidFill>
                  <a:srgbClr val="595959"/>
                </a:solidFill>
                <a:cs typeface="Segoe UI Light" panose="020B0502040204020203" pitchFamily="34" charset="0"/>
              </a:rPr>
              <a:t> </a:t>
            </a:r>
          </a:p>
        </p:txBody>
      </p:sp>
      <p:pic>
        <p:nvPicPr>
          <p:cNvPr id="6" name="Picture 6" descr="Résultat de recherche d'images pour &quot;logo dfcg png&quo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981" y="1452244"/>
            <a:ext cx="1122498" cy="719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e recherche d'images pour &quot;logo blanc francis lefebvre formations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5559" y="1398894"/>
            <a:ext cx="913154" cy="79185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descr="C:\Users\ocerveaureynaud\Desktop\personnel\Photo pro.jpg"/>
          <p:cNvPicPr/>
          <p:nvPr/>
        </p:nvPicPr>
        <p:blipFill rotWithShape="1">
          <a:blip r:embed="rId4" cstate="screen">
            <a:extLst>
              <a:ext uri="{28A0092B-C50C-407E-A947-70E740481C1C}">
                <a14:useLocalDpi xmlns:a14="http://schemas.microsoft.com/office/drawing/2010/main" val="0"/>
              </a:ext>
            </a:extLst>
          </a:blip>
          <a:srcRect b="19711"/>
          <a:stretch/>
        </p:blipFill>
        <p:spPr bwMode="auto">
          <a:xfrm>
            <a:off x="1609827" y="2900421"/>
            <a:ext cx="523745" cy="642279"/>
          </a:xfrm>
          <a:prstGeom prst="rect">
            <a:avLst/>
          </a:prstGeom>
          <a:noFill/>
          <a:ln>
            <a:noFill/>
          </a:ln>
        </p:spPr>
      </p:pic>
      <p:sp>
        <p:nvSpPr>
          <p:cNvPr id="14" name="Rectangle 13"/>
          <p:cNvSpPr/>
          <p:nvPr/>
        </p:nvSpPr>
        <p:spPr>
          <a:xfrm>
            <a:off x="647700" y="2355726"/>
            <a:ext cx="2484140" cy="246221"/>
          </a:xfrm>
          <a:prstGeom prst="rect">
            <a:avLst/>
          </a:prstGeom>
        </p:spPr>
        <p:txBody>
          <a:bodyPr wrap="square">
            <a:spAutoFit/>
          </a:bodyPr>
          <a:lstStyle/>
          <a:p>
            <a:pPr marL="92075" algn="ctr"/>
            <a:r>
              <a:rPr lang="fr-FR" sz="1000" dirty="0">
                <a:solidFill>
                  <a:schemeClr val="tx1">
                    <a:lumMod val="75000"/>
                  </a:schemeClr>
                </a:solidFill>
              </a:rPr>
              <a:t>ACIES est membre de l’ACI</a:t>
            </a:r>
          </a:p>
        </p:txBody>
      </p:sp>
      <p:sp>
        <p:nvSpPr>
          <p:cNvPr id="15" name="Rectangle 14"/>
          <p:cNvSpPr/>
          <p:nvPr/>
        </p:nvSpPr>
        <p:spPr>
          <a:xfrm>
            <a:off x="827584" y="3622253"/>
            <a:ext cx="2088232" cy="707886"/>
          </a:xfrm>
          <a:prstGeom prst="rect">
            <a:avLst/>
          </a:prstGeom>
        </p:spPr>
        <p:txBody>
          <a:bodyPr wrap="square">
            <a:spAutoFit/>
          </a:bodyPr>
          <a:lstStyle/>
          <a:p>
            <a:pPr marL="92075"/>
            <a:r>
              <a:rPr lang="fr-FR" sz="1000" dirty="0">
                <a:solidFill>
                  <a:schemeClr val="tx1">
                    <a:lumMod val="75000"/>
                  </a:schemeClr>
                </a:solidFill>
              </a:rPr>
              <a:t>Olivia CERVEAU-REYNAUD, </a:t>
            </a:r>
            <a:br>
              <a:rPr lang="fr-FR" sz="1000" dirty="0">
                <a:solidFill>
                  <a:schemeClr val="tx1">
                    <a:lumMod val="75000"/>
                  </a:schemeClr>
                </a:solidFill>
              </a:rPr>
            </a:br>
            <a:r>
              <a:rPr lang="fr-FR" sz="1000" dirty="0">
                <a:solidFill>
                  <a:schemeClr val="tx1">
                    <a:lumMod val="75000"/>
                  </a:schemeClr>
                </a:solidFill>
              </a:rPr>
              <a:t>Directrice Fiscale </a:t>
            </a:r>
            <a:r>
              <a:rPr lang="fr-FR" sz="1000" dirty="0" smtClean="0">
                <a:solidFill>
                  <a:schemeClr val="tx1">
                    <a:lumMod val="75000"/>
                  </a:schemeClr>
                </a:solidFill>
              </a:rPr>
              <a:t>ACIES, préside </a:t>
            </a:r>
            <a:r>
              <a:rPr lang="fr-FR" sz="1000" dirty="0">
                <a:solidFill>
                  <a:schemeClr val="tx1">
                    <a:lumMod val="75000"/>
                  </a:schemeClr>
                </a:solidFill>
              </a:rPr>
              <a:t>la commission </a:t>
            </a:r>
            <a:r>
              <a:rPr lang="fr-FR" sz="1000" b="1" dirty="0">
                <a:solidFill>
                  <a:schemeClr val="tx1">
                    <a:lumMod val="75000"/>
                  </a:schemeClr>
                </a:solidFill>
              </a:rPr>
              <a:t>« Financement fiscal de l'innovation » </a:t>
            </a:r>
            <a:r>
              <a:rPr lang="fr-FR" sz="1000" dirty="0">
                <a:solidFill>
                  <a:schemeClr val="tx1">
                    <a:lumMod val="75000"/>
                  </a:schemeClr>
                </a:solidFill>
              </a:rPr>
              <a:t>de l’ACI</a:t>
            </a:r>
          </a:p>
        </p:txBody>
      </p:sp>
      <p:sp>
        <p:nvSpPr>
          <p:cNvPr id="16" name="Rectangle 15"/>
          <p:cNvSpPr/>
          <p:nvPr/>
        </p:nvSpPr>
        <p:spPr>
          <a:xfrm>
            <a:off x="3456012" y="2385923"/>
            <a:ext cx="2232248" cy="2092881"/>
          </a:xfrm>
          <a:prstGeom prst="rect">
            <a:avLst/>
          </a:prstGeom>
        </p:spPr>
        <p:txBody>
          <a:bodyPr wrap="square">
            <a:spAutoFit/>
          </a:bodyPr>
          <a:lstStyle/>
          <a:p>
            <a:r>
              <a:rPr lang="fr-FR" sz="1000" dirty="0">
                <a:solidFill>
                  <a:schemeClr val="tx1">
                    <a:lumMod val="75000"/>
                  </a:schemeClr>
                </a:solidFill>
              </a:rPr>
              <a:t>ACIES conçoit et anime les formations</a:t>
            </a:r>
          </a:p>
          <a:p>
            <a:endParaRPr lang="fr-FR" sz="1000" dirty="0">
              <a:solidFill>
                <a:schemeClr val="tx1">
                  <a:lumMod val="75000"/>
                </a:schemeClr>
              </a:solidFill>
            </a:endParaRPr>
          </a:p>
          <a:p>
            <a:r>
              <a:rPr lang="fr-FR" sz="1000" b="1" dirty="0">
                <a:solidFill>
                  <a:schemeClr val="tx1">
                    <a:lumMod val="75000"/>
                  </a:schemeClr>
                </a:solidFill>
              </a:rPr>
              <a:t>« Optimisation et sécurisation du Crédit d’Impôt Recherche »</a:t>
            </a:r>
          </a:p>
          <a:p>
            <a:endParaRPr lang="fr-FR" sz="1000" dirty="0">
              <a:solidFill>
                <a:schemeClr val="tx1">
                  <a:lumMod val="75000"/>
                </a:schemeClr>
              </a:solidFill>
            </a:endParaRPr>
          </a:p>
          <a:p>
            <a:r>
              <a:rPr lang="fr-FR" sz="1000" b="1" dirty="0">
                <a:solidFill>
                  <a:schemeClr val="tx1">
                    <a:lumMod val="75000"/>
                  </a:schemeClr>
                </a:solidFill>
              </a:rPr>
              <a:t>« Financement des PME »</a:t>
            </a:r>
          </a:p>
          <a:p>
            <a:endParaRPr lang="fr-FR" sz="1000" dirty="0">
              <a:solidFill>
                <a:schemeClr val="tx1">
                  <a:lumMod val="75000"/>
                </a:schemeClr>
              </a:solidFill>
            </a:endParaRPr>
          </a:p>
          <a:p>
            <a:pPr algn="just"/>
            <a:r>
              <a:rPr lang="fr-FR" sz="1000" dirty="0">
                <a:solidFill>
                  <a:schemeClr val="tx1">
                    <a:lumMod val="75000"/>
                  </a:schemeClr>
                </a:solidFill>
              </a:rPr>
              <a:t>pour le compte de l’institut de formation de CMS Bureau Francis Lefebvre, acteur de référence dans le domaine du droit des affaires en France.</a:t>
            </a:r>
          </a:p>
        </p:txBody>
      </p:sp>
      <p:sp>
        <p:nvSpPr>
          <p:cNvPr id="17" name="Rectangle 16"/>
          <p:cNvSpPr/>
          <p:nvPr/>
        </p:nvSpPr>
        <p:spPr>
          <a:xfrm>
            <a:off x="6210300" y="2355726"/>
            <a:ext cx="2126744" cy="1785104"/>
          </a:xfrm>
          <a:prstGeom prst="rect">
            <a:avLst/>
          </a:prstGeom>
        </p:spPr>
        <p:txBody>
          <a:bodyPr wrap="square">
            <a:spAutoFit/>
          </a:bodyPr>
          <a:lstStyle/>
          <a:p>
            <a:r>
              <a:rPr lang="fr-FR" sz="1000" dirty="0">
                <a:solidFill>
                  <a:schemeClr val="tx1">
                    <a:lumMod val="75000"/>
                  </a:schemeClr>
                </a:solidFill>
              </a:rPr>
              <a:t>Nous accompagnons la DFCG sur ses initiatives phares  </a:t>
            </a:r>
          </a:p>
          <a:p>
            <a:endParaRPr lang="fr-FR" sz="1000" dirty="0">
              <a:solidFill>
                <a:schemeClr val="tx1">
                  <a:lumMod val="75000"/>
                </a:schemeClr>
              </a:solidFill>
            </a:endParaRPr>
          </a:p>
          <a:p>
            <a:pPr marL="171450" indent="-171450">
              <a:spcAft>
                <a:spcPts val="600"/>
              </a:spcAft>
              <a:buClr>
                <a:schemeClr val="accent4"/>
              </a:buClr>
              <a:buFont typeface="Wingdings" panose="05000000000000000000" pitchFamily="2" charset="2"/>
              <a:buChar char="§"/>
            </a:pPr>
            <a:r>
              <a:rPr lang="fr-FR" sz="1000" dirty="0">
                <a:solidFill>
                  <a:schemeClr val="tx1">
                    <a:lumMod val="75000"/>
                  </a:schemeClr>
                </a:solidFill>
              </a:rPr>
              <a:t>Salon </a:t>
            </a:r>
            <a:r>
              <a:rPr lang="fr-FR" sz="1000" dirty="0" err="1">
                <a:solidFill>
                  <a:schemeClr val="tx1">
                    <a:lumMod val="75000"/>
                  </a:schemeClr>
                </a:solidFill>
              </a:rPr>
              <a:t>Financium</a:t>
            </a:r>
            <a:r>
              <a:rPr lang="fr-FR" sz="1000" dirty="0">
                <a:solidFill>
                  <a:schemeClr val="tx1">
                    <a:lumMod val="75000"/>
                  </a:schemeClr>
                </a:solidFill>
              </a:rPr>
              <a:t> </a:t>
            </a:r>
          </a:p>
          <a:p>
            <a:pPr marL="171450" indent="-171450">
              <a:spcAft>
                <a:spcPts val="600"/>
              </a:spcAft>
              <a:buClr>
                <a:schemeClr val="accent4"/>
              </a:buClr>
              <a:buFont typeface="Wingdings" panose="05000000000000000000" pitchFamily="2" charset="2"/>
              <a:buChar char="§"/>
            </a:pPr>
            <a:r>
              <a:rPr lang="fr-FR" sz="1000" dirty="0">
                <a:solidFill>
                  <a:schemeClr val="tx1">
                    <a:lumMod val="75000"/>
                  </a:schemeClr>
                </a:solidFill>
              </a:rPr>
              <a:t>Université d’été by DFCG </a:t>
            </a:r>
          </a:p>
          <a:p>
            <a:pPr marL="171450" indent="-171450">
              <a:spcAft>
                <a:spcPts val="600"/>
              </a:spcAft>
              <a:buClr>
                <a:schemeClr val="accent4"/>
              </a:buClr>
              <a:buFont typeface="Wingdings" panose="05000000000000000000" pitchFamily="2" charset="2"/>
              <a:buChar char="§"/>
            </a:pPr>
            <a:r>
              <a:rPr lang="fr-FR" sz="1000" dirty="0">
                <a:solidFill>
                  <a:schemeClr val="tx1">
                    <a:lumMod val="75000"/>
                  </a:schemeClr>
                </a:solidFill>
              </a:rPr>
              <a:t>Revue « </a:t>
            </a:r>
            <a:r>
              <a:rPr lang="fr-FR" sz="1000" dirty="0" err="1">
                <a:solidFill>
                  <a:schemeClr val="tx1">
                    <a:lumMod val="75000"/>
                  </a:schemeClr>
                </a:solidFill>
              </a:rPr>
              <a:t>Echanges</a:t>
            </a:r>
            <a:r>
              <a:rPr lang="fr-FR" sz="1000" dirty="0">
                <a:solidFill>
                  <a:schemeClr val="tx1">
                    <a:lumMod val="75000"/>
                  </a:schemeClr>
                </a:solidFill>
              </a:rPr>
              <a:t> » </a:t>
            </a:r>
          </a:p>
          <a:p>
            <a:pPr marL="171450" indent="-171450">
              <a:spcAft>
                <a:spcPts val="600"/>
              </a:spcAft>
              <a:buClr>
                <a:schemeClr val="accent4"/>
              </a:buClr>
              <a:buFont typeface="Wingdings" panose="05000000000000000000" pitchFamily="2" charset="2"/>
              <a:buChar char="§"/>
            </a:pPr>
            <a:r>
              <a:rPr lang="fr-FR" sz="1000" dirty="0">
                <a:solidFill>
                  <a:schemeClr val="tx1">
                    <a:lumMod val="75000"/>
                  </a:schemeClr>
                </a:solidFill>
              </a:rPr>
              <a:t>Animation d’ateliers </a:t>
            </a:r>
          </a:p>
          <a:p>
            <a:pPr marL="171450" indent="-171450">
              <a:spcAft>
                <a:spcPts val="600"/>
              </a:spcAft>
              <a:buClr>
                <a:schemeClr val="accent4"/>
              </a:buClr>
              <a:buFont typeface="Wingdings" panose="05000000000000000000" pitchFamily="2" charset="2"/>
              <a:buChar char="§"/>
            </a:pPr>
            <a:r>
              <a:rPr lang="fr-FR" sz="1000" dirty="0">
                <a:solidFill>
                  <a:schemeClr val="tx1">
                    <a:lumMod val="75000"/>
                  </a:schemeClr>
                </a:solidFill>
              </a:rPr>
              <a:t>Animation de conférences-débats et de formations</a:t>
            </a:r>
          </a:p>
        </p:txBody>
      </p:sp>
      <p:pic>
        <p:nvPicPr>
          <p:cNvPr id="2050" name="Picture 2" descr="Résultat de recherche d'images pour &quot;association des conseils en innovation png&quo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5674" y="1484242"/>
            <a:ext cx="1728192" cy="63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3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solidFill>
                  <a:schemeClr val="accent4"/>
                </a:solidFill>
                <a:latin typeface="Segoe UI Light" panose="020B0502040204020203" pitchFamily="34" charset="0"/>
                <a:cs typeface="Segoe UI Light" panose="020B0502040204020203" pitchFamily="34" charset="0"/>
              </a:rPr>
              <a:t>5</a:t>
            </a:r>
            <a:r>
              <a:rPr lang="fr-FR" dirty="0" smtClean="0"/>
              <a:t/>
            </a:r>
            <a:br>
              <a:rPr lang="fr-FR" dirty="0" smtClean="0"/>
            </a:br>
            <a:r>
              <a:rPr lang="fr-FR" sz="2700" dirty="0" smtClean="0"/>
              <a:t>Notre organisation</a:t>
            </a:r>
            <a:endParaRPr lang="fr-FR" sz="2400" dirty="0"/>
          </a:p>
        </p:txBody>
      </p:sp>
    </p:spTree>
    <p:extLst>
      <p:ext uri="{BB962C8B-B14F-4D97-AF65-F5344CB8AC3E}">
        <p14:creationId xmlns:p14="http://schemas.microsoft.com/office/powerpoint/2010/main" val="9872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DIRECTION FRANCE</a:t>
            </a:r>
            <a:endParaRPr lang="fr-FR" dirty="0"/>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24</a:t>
            </a:fld>
            <a:endParaRPr lang="fr-FR" dirty="0"/>
          </a:p>
        </p:txBody>
      </p:sp>
      <p:sp>
        <p:nvSpPr>
          <p:cNvPr id="18" name="Rectangle 17"/>
          <p:cNvSpPr/>
          <p:nvPr/>
        </p:nvSpPr>
        <p:spPr>
          <a:xfrm>
            <a:off x="179511" y="507419"/>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ACIES</a:t>
            </a:r>
            <a:endParaRPr lang="fr-FR" sz="2200" dirty="0">
              <a:solidFill>
                <a:srgbClr val="595959"/>
              </a:solidFill>
              <a:latin typeface="Segoe UI Light" panose="020B0502040204020203" pitchFamily="34" charset="0"/>
              <a:cs typeface="Segoe UI Light" panose="020B0502040204020203"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3055299712"/>
              </p:ext>
            </p:extLst>
          </p:nvPr>
        </p:nvGraphicFramePr>
        <p:xfrm>
          <a:off x="1027766" y="951855"/>
          <a:ext cx="7884000" cy="2615591"/>
        </p:xfrm>
        <a:graphic>
          <a:graphicData uri="http://schemas.openxmlformats.org/drawingml/2006/table">
            <a:tbl>
              <a:tblPr firstRow="1" bandRow="1">
                <a:tableStyleId>{5C22544A-7EE6-4342-B048-85BDC9FD1C3A}</a:tableStyleId>
              </a:tblPr>
              <a:tblGrid>
                <a:gridCol w="1311986"/>
                <a:gridCol w="504056"/>
                <a:gridCol w="2880320"/>
                <a:gridCol w="3187638"/>
              </a:tblGrid>
              <a:tr h="602543">
                <a:tc>
                  <a:txBody>
                    <a:bodyPr/>
                    <a:lstStyle/>
                    <a:p>
                      <a:r>
                        <a:rPr lang="fr-FR" sz="1400" b="1" dirty="0" smtClean="0">
                          <a:solidFill>
                            <a:schemeClr val="tx1"/>
                          </a:solidFill>
                        </a:rPr>
                        <a:t>Directions</a:t>
                      </a:r>
                      <a:endParaRPr lang="fr-FR" sz="14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fr-FR" sz="14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fr-FR" sz="1400" b="1" dirty="0" smtClean="0">
                          <a:solidFill>
                            <a:schemeClr val="tx1"/>
                          </a:solidFill>
                        </a:rPr>
                        <a:t>Générale</a:t>
                      </a:r>
                      <a:endParaRPr lang="fr-FR" sz="14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fr-FR" sz="1200" b="0" dirty="0" smtClean="0">
                          <a:solidFill>
                            <a:schemeClr val="tx1">
                              <a:lumMod val="75000"/>
                            </a:schemeClr>
                          </a:solidFill>
                        </a:rPr>
                        <a:t>Bruno DEMORTIERE</a:t>
                      </a:r>
                      <a:endParaRPr lang="fr-FR" sz="1200" b="0" i="1" dirty="0">
                        <a:solidFill>
                          <a:schemeClr val="tx1">
                            <a:lumMod val="7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488364">
                <a:tc>
                  <a:txBody>
                    <a:bodyPr/>
                    <a:lstStyle/>
                    <a:p>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400" b="1" dirty="0" smtClean="0">
                          <a:solidFill>
                            <a:schemeClr val="tx1"/>
                          </a:solidFill>
                        </a:rPr>
                        <a:t>Conseil </a:t>
                      </a:r>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200" b="0" dirty="0" smtClean="0">
                          <a:solidFill>
                            <a:schemeClr val="tx1">
                              <a:lumMod val="75000"/>
                            </a:schemeClr>
                          </a:solidFill>
                        </a:rPr>
                        <a:t>Christophe LAJARRIGE </a:t>
                      </a:r>
                      <a:r>
                        <a:rPr lang="fr-FR" sz="1200" b="0" i="1" dirty="0" smtClean="0">
                          <a:solidFill>
                            <a:schemeClr val="tx1">
                              <a:lumMod val="75000"/>
                            </a:schemeClr>
                          </a:solidFill>
                        </a:rPr>
                        <a:t>Grands comptes </a:t>
                      </a:r>
                    </a:p>
                    <a:p>
                      <a:endParaRPr lang="fr-FR" sz="400" b="0" dirty="0" smtClean="0">
                        <a:solidFill>
                          <a:schemeClr val="tx1">
                            <a:lumMod val="75000"/>
                          </a:schemeClr>
                        </a:solidFill>
                      </a:endParaRPr>
                    </a:p>
                    <a:p>
                      <a:r>
                        <a:rPr lang="fr-FR" sz="1200" b="0" dirty="0" smtClean="0">
                          <a:solidFill>
                            <a:schemeClr val="tx1">
                              <a:lumMod val="75000"/>
                            </a:schemeClr>
                          </a:solidFill>
                        </a:rPr>
                        <a:t>Olivier ROBERT </a:t>
                      </a:r>
                      <a:r>
                        <a:rPr lang="fr-FR" sz="1200" b="0" i="1" dirty="0" smtClean="0">
                          <a:solidFill>
                            <a:schemeClr val="tx1">
                              <a:lumMod val="75000"/>
                            </a:schemeClr>
                          </a:solidFill>
                        </a:rPr>
                        <a:t>ETI-PME</a:t>
                      </a:r>
                      <a:endParaRPr lang="fr-FR" sz="1200" b="0" i="1" dirty="0">
                        <a:solidFill>
                          <a:schemeClr val="tx1">
                            <a:lumMod val="75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88364">
                <a:tc>
                  <a:txBody>
                    <a:bodyPr/>
                    <a:lstStyle/>
                    <a:p>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400" b="1" dirty="0" smtClean="0">
                          <a:solidFill>
                            <a:schemeClr val="tx1"/>
                          </a:solidFill>
                        </a:rPr>
                        <a:t>Commerce et Marketing</a:t>
                      </a:r>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200" b="0" dirty="0" smtClean="0">
                          <a:solidFill>
                            <a:schemeClr val="tx1">
                              <a:lumMod val="75000"/>
                            </a:schemeClr>
                          </a:solidFill>
                        </a:rPr>
                        <a:t>Christophe FILLON</a:t>
                      </a:r>
                      <a:endParaRPr lang="fr-FR" sz="1200" b="0" dirty="0">
                        <a:solidFill>
                          <a:schemeClr val="tx1">
                            <a:lumMod val="75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88364">
                <a:tc>
                  <a:txBody>
                    <a:bodyPr/>
                    <a:lstStyle/>
                    <a:p>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400" b="1" dirty="0" smtClean="0">
                          <a:solidFill>
                            <a:schemeClr val="tx1"/>
                          </a:solidFill>
                        </a:rPr>
                        <a:t>Administration Administrative et Financière</a:t>
                      </a:r>
                      <a:r>
                        <a:rPr lang="fr-FR" sz="1400" b="1" baseline="0" dirty="0" smtClean="0">
                          <a:solidFill>
                            <a:schemeClr val="tx1"/>
                          </a:solidFill>
                        </a:rPr>
                        <a:t> </a:t>
                      </a:r>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0" dirty="0" smtClean="0">
                          <a:solidFill>
                            <a:schemeClr val="tx1">
                              <a:lumMod val="75000"/>
                            </a:schemeClr>
                          </a:solidFill>
                        </a:rPr>
                        <a:t>Bernard SAWADOGO</a:t>
                      </a:r>
                      <a:endParaRPr lang="fr-FR" sz="1200" b="0" dirty="0">
                        <a:solidFill>
                          <a:schemeClr val="tx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88364">
                <a:tc>
                  <a:txBody>
                    <a:bodyPr/>
                    <a:lstStyle/>
                    <a:p>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400" b="1" dirty="0" smtClean="0">
                          <a:solidFill>
                            <a:schemeClr val="tx1"/>
                          </a:solidFill>
                        </a:rPr>
                        <a:t>Fiscalité</a:t>
                      </a:r>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0" dirty="0" smtClean="0">
                          <a:solidFill>
                            <a:schemeClr val="tx1">
                              <a:lumMod val="75000"/>
                            </a:schemeClr>
                          </a:solidFill>
                        </a:rPr>
                        <a:t>Olivia CERVEAU-REYNAUD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0" name="Rectangle 19"/>
          <p:cNvSpPr/>
          <p:nvPr/>
        </p:nvSpPr>
        <p:spPr>
          <a:xfrm>
            <a:off x="179512" y="3723878"/>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OVËUS</a:t>
            </a:r>
            <a:endParaRPr lang="fr-FR" sz="2200" dirty="0">
              <a:solidFill>
                <a:srgbClr val="595959"/>
              </a:solidFill>
              <a:latin typeface="Segoe UI Light" panose="020B0502040204020203" pitchFamily="34" charset="0"/>
              <a:cs typeface="Segoe UI Light" panose="020B0502040204020203" pitchFamily="34" charset="0"/>
            </a:endParaRPr>
          </a:p>
        </p:txBody>
      </p:sp>
      <p:graphicFrame>
        <p:nvGraphicFramePr>
          <p:cNvPr id="21" name="Tableau 20"/>
          <p:cNvGraphicFramePr>
            <a:graphicFrameLocks noGrp="1"/>
          </p:cNvGraphicFramePr>
          <p:nvPr>
            <p:extLst>
              <p:ext uri="{D42A27DB-BD31-4B8C-83A1-F6EECF244321}">
                <p14:modId xmlns:p14="http://schemas.microsoft.com/office/powerpoint/2010/main" val="1938329439"/>
              </p:ext>
            </p:extLst>
          </p:nvPr>
        </p:nvGraphicFramePr>
        <p:xfrm>
          <a:off x="1027767" y="4155926"/>
          <a:ext cx="7884000" cy="652389"/>
        </p:xfrm>
        <a:graphic>
          <a:graphicData uri="http://schemas.openxmlformats.org/drawingml/2006/table">
            <a:tbl>
              <a:tblPr firstRow="1" bandRow="1">
                <a:tableStyleId>{5C22544A-7EE6-4342-B048-85BDC9FD1C3A}</a:tableStyleId>
              </a:tblPr>
              <a:tblGrid>
                <a:gridCol w="1311986"/>
                <a:gridCol w="576063"/>
                <a:gridCol w="2808313"/>
                <a:gridCol w="3187638"/>
              </a:tblGrid>
              <a:tr h="652389">
                <a:tc>
                  <a:txBody>
                    <a:bodyPr/>
                    <a:lstStyle/>
                    <a:p>
                      <a:r>
                        <a:rPr lang="fr-FR" sz="1400" b="1" dirty="0" smtClean="0">
                          <a:solidFill>
                            <a:schemeClr val="tx1"/>
                          </a:solidFill>
                        </a:rPr>
                        <a:t>Direction</a:t>
                      </a:r>
                      <a:endParaRPr lang="fr-FR" sz="14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fr-FR" sz="14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fr-FR" sz="1400" b="1" dirty="0" smtClean="0">
                          <a:solidFill>
                            <a:schemeClr val="tx1"/>
                          </a:solidFill>
                        </a:rPr>
                        <a:t>Conseil</a:t>
                      </a:r>
                      <a:r>
                        <a:rPr lang="fr-FR" sz="1400" b="0" dirty="0" smtClean="0">
                          <a:solidFill>
                            <a:schemeClr val="tx1"/>
                          </a:solidFill>
                        </a:rPr>
                        <a:t> </a:t>
                      </a:r>
                      <a:endParaRPr lang="fr-FR" sz="14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fr-FR" sz="1200" b="0" dirty="0" smtClean="0">
                          <a:solidFill>
                            <a:schemeClr val="tx1">
                              <a:lumMod val="75000"/>
                            </a:schemeClr>
                          </a:solidFill>
                        </a:rPr>
                        <a:t>Guillaume</a:t>
                      </a:r>
                      <a:r>
                        <a:rPr lang="fr-FR" sz="1200" b="0" baseline="0" dirty="0" smtClean="0">
                          <a:solidFill>
                            <a:schemeClr val="tx1">
                              <a:lumMod val="75000"/>
                            </a:schemeClr>
                          </a:solidFill>
                        </a:rPr>
                        <a:t> CARLIER</a:t>
                      </a:r>
                      <a:endParaRPr lang="fr-FR" sz="1200" b="0" dirty="0">
                        <a:solidFill>
                          <a:schemeClr val="tx1">
                            <a:lumMod val="7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cxnSp>
        <p:nvCxnSpPr>
          <p:cNvPr id="22" name="Connecteur droit 21"/>
          <p:cNvCxnSpPr/>
          <p:nvPr/>
        </p:nvCxnSpPr>
        <p:spPr>
          <a:xfrm>
            <a:off x="611560" y="938306"/>
            <a:ext cx="0" cy="2641556"/>
          </a:xfrm>
          <a:prstGeom prst="line">
            <a:avLst/>
          </a:prstGeom>
          <a:ln w="15875">
            <a:solidFill>
              <a:srgbClr val="EE93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11560" y="4221682"/>
            <a:ext cx="0" cy="510308"/>
          </a:xfrm>
          <a:prstGeom prst="line">
            <a:avLst/>
          </a:prstGeom>
          <a:ln w="15875">
            <a:solidFill>
              <a:srgbClr val="EE9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solidFill>
                  <a:schemeClr val="accent4"/>
                </a:solidFill>
                <a:latin typeface="Segoe UI Light" panose="020B0502040204020203" pitchFamily="34" charset="0"/>
                <a:cs typeface="Segoe UI Light" panose="020B0502040204020203" pitchFamily="34" charset="0"/>
              </a:rPr>
              <a:t>6</a:t>
            </a:r>
            <a:r>
              <a:rPr lang="fr-FR" dirty="0" smtClean="0"/>
              <a:t/>
            </a:r>
            <a:br>
              <a:rPr lang="fr-FR" dirty="0" smtClean="0"/>
            </a:br>
            <a:r>
              <a:rPr lang="fr-FR" sz="2700" dirty="0" smtClean="0"/>
              <a:t>l’intégration et la formation</a:t>
            </a:r>
            <a:endParaRPr lang="fr-FR" sz="2400" dirty="0"/>
          </a:p>
        </p:txBody>
      </p:sp>
    </p:spTree>
    <p:extLst>
      <p:ext uri="{BB962C8B-B14F-4D97-AF65-F5344CB8AC3E}">
        <p14:creationId xmlns:p14="http://schemas.microsoft.com/office/powerpoint/2010/main" val="29659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L’INTEGRATION</a:t>
            </a: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26</a:t>
            </a:fld>
            <a:endParaRPr lang="fr-FR" dirty="0"/>
          </a:p>
        </p:txBody>
      </p:sp>
      <p:sp>
        <p:nvSpPr>
          <p:cNvPr id="5" name="Rectangle 4"/>
          <p:cNvSpPr/>
          <p:nvPr/>
        </p:nvSpPr>
        <p:spPr>
          <a:xfrm>
            <a:off x="179514" y="519524"/>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DU 1</a:t>
            </a:r>
            <a:r>
              <a:rPr lang="fr-FR" sz="2200" baseline="30000" dirty="0" smtClean="0">
                <a:solidFill>
                  <a:srgbClr val="595959"/>
                </a:solidFill>
                <a:latin typeface="Segoe UI Light" panose="020B0502040204020203" pitchFamily="34" charset="0"/>
                <a:cs typeface="Segoe UI Light" panose="020B0502040204020203" pitchFamily="34" charset="0"/>
              </a:rPr>
              <a:t>er</a:t>
            </a:r>
            <a:r>
              <a:rPr lang="fr-FR" sz="2200" dirty="0" smtClean="0">
                <a:solidFill>
                  <a:srgbClr val="595959"/>
                </a:solidFill>
                <a:latin typeface="Segoe UI Light" panose="020B0502040204020203" pitchFamily="34" charset="0"/>
                <a:cs typeface="Segoe UI Light" panose="020B0502040204020203" pitchFamily="34" charset="0"/>
              </a:rPr>
              <a:t> JOUR À LA FIN DE LA PÉRIODE D’ESSAI</a:t>
            </a:r>
            <a:endParaRPr lang="fr-FR" sz="2200" dirty="0">
              <a:solidFill>
                <a:srgbClr val="595959"/>
              </a:solidFill>
              <a:latin typeface="Segoe UI Light" panose="020B0502040204020203" pitchFamily="34" charset="0"/>
              <a:cs typeface="Segoe UI Light" panose="020B0502040204020203"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2582898896"/>
              </p:ext>
            </p:extLst>
          </p:nvPr>
        </p:nvGraphicFramePr>
        <p:xfrm>
          <a:off x="425729" y="1167594"/>
          <a:ext cx="8394742" cy="3395652"/>
        </p:xfrm>
        <a:graphic>
          <a:graphicData uri="http://schemas.openxmlformats.org/drawingml/2006/table">
            <a:tbl>
              <a:tblPr firstRow="1" bandRow="1">
                <a:tableStyleId>{5C22544A-7EE6-4342-B048-85BDC9FD1C3A}</a:tableStyleId>
              </a:tblPr>
              <a:tblGrid>
                <a:gridCol w="761895"/>
                <a:gridCol w="216024"/>
                <a:gridCol w="7416823"/>
              </a:tblGrid>
              <a:tr h="594066">
                <a:tc>
                  <a:txBody>
                    <a:bodyPr/>
                    <a:lstStyle/>
                    <a:p>
                      <a:pPr algn="r"/>
                      <a:r>
                        <a:rPr lang="fr-FR" sz="2700" b="1" kern="1200" dirty="0" smtClean="0">
                          <a:solidFill>
                            <a:srgbClr val="EE9300"/>
                          </a:solidFill>
                          <a:latin typeface="+mj-lt"/>
                          <a:ea typeface="Segoe UI Black" panose="020B0A02040204020203" pitchFamily="34" charset="0"/>
                          <a:cs typeface="Segoe UI Semibold" panose="020B0702040204020203" pitchFamily="34" charset="0"/>
                        </a:rPr>
                        <a:t>1</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l"/>
                      <a:r>
                        <a:rPr lang="fr-FR" sz="1400" b="1" kern="1200" dirty="0" smtClean="0">
                          <a:solidFill>
                            <a:schemeClr val="tx1"/>
                          </a:solidFill>
                          <a:latin typeface="+mn-lt"/>
                          <a:ea typeface="Segoe UI Black" panose="020B0A02040204020203" pitchFamily="34" charset="0"/>
                          <a:cs typeface="Segoe UI Semibold" panose="020B0702040204020203" pitchFamily="34" charset="0"/>
                        </a:rPr>
                        <a:t>Accompagnement du manager et du tuteur dans l’intégration et la formation du collaborateur :</a:t>
                      </a:r>
                    </a:p>
                  </a:txBody>
                  <a:tcPr marT="5400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fr-FR" sz="1600" b="0" dirty="0" smtClean="0">
                        <a:solidFill>
                          <a:schemeClr val="bg1">
                            <a:lumMod val="85000"/>
                          </a:schemeClr>
                        </a:solidFill>
                      </a:endParaRPr>
                    </a:p>
                  </a:txBody>
                  <a:tcPr marL="21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54066">
                <a:tc>
                  <a:txBody>
                    <a:bodyPr/>
                    <a:lstStyle/>
                    <a:p>
                      <a:pPr algn="r"/>
                      <a:endParaRPr lang="fr-FR" sz="2700" b="1" kern="1200" dirty="0" smtClean="0">
                        <a:solidFill>
                          <a:srgbClr val="EE9300"/>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fr-FR" sz="1400" b="1" kern="1200" dirty="0" smtClean="0">
                        <a:solidFill>
                          <a:srgbClr val="FFB947"/>
                        </a:solidFill>
                        <a:latin typeface="Segoe UI Semibold" panose="020B0702040204020203" pitchFamily="34" charset="0"/>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100" b="1" dirty="0" smtClean="0">
                          <a:solidFill>
                            <a:srgbClr val="EE9300"/>
                          </a:solidFill>
                        </a:rPr>
                        <a:t>MANAGER : </a:t>
                      </a:r>
                      <a:r>
                        <a:rPr lang="fr-FR" sz="1100" b="0" dirty="0" smtClean="0">
                          <a:solidFill>
                            <a:schemeClr val="tx1"/>
                          </a:solidFill>
                        </a:rPr>
                        <a:t>responsable de la transmission du savoir être et savoir-faire métier (formations) et du suivi du collaborateur au quotidien et lors des points de mi- et fin de période d’essai</a:t>
                      </a:r>
                    </a:p>
                  </a:txBody>
                  <a:tcPr marL="21600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50090">
                <a:tc>
                  <a:txBody>
                    <a:bodyPr/>
                    <a:lstStyle/>
                    <a:p>
                      <a:pPr algn="r"/>
                      <a:endParaRPr lang="fr-FR" sz="2700" b="1" kern="1200" dirty="0">
                        <a:solidFill>
                          <a:srgbClr val="EE9300"/>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fr-FR" sz="1400" b="1" kern="1200" dirty="0">
                        <a:solidFill>
                          <a:srgbClr val="FFB947"/>
                        </a:solidFill>
                        <a:latin typeface="Segoe UI Semibold" panose="020B0702040204020203" pitchFamily="34" charset="0"/>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100" b="1" kern="1200" dirty="0" smtClean="0">
                          <a:solidFill>
                            <a:srgbClr val="EE9300"/>
                          </a:solidFill>
                          <a:latin typeface="+mn-lt"/>
                          <a:ea typeface="+mn-ea"/>
                          <a:cs typeface="+mn-cs"/>
                        </a:rPr>
                        <a:t>TUTEUR : </a:t>
                      </a:r>
                      <a:r>
                        <a:rPr lang="fr-FR" sz="1100" b="0" dirty="0" smtClean="0">
                          <a:solidFill>
                            <a:schemeClr val="tx1"/>
                          </a:solidFill>
                        </a:rPr>
                        <a:t>favorise la transmission des savoir-faire et savoir</a:t>
                      </a:r>
                      <a:r>
                        <a:rPr lang="fr-FR" sz="1100" b="0" baseline="0" dirty="0" smtClean="0">
                          <a:solidFill>
                            <a:schemeClr val="tx1"/>
                          </a:solidFill>
                        </a:rPr>
                        <a:t> </a:t>
                      </a:r>
                      <a:r>
                        <a:rPr lang="fr-FR" sz="1100" b="0" dirty="0" smtClean="0">
                          <a:solidFill>
                            <a:schemeClr val="tx1"/>
                          </a:solidFill>
                        </a:rPr>
                        <a:t>être essentiels à la réussite</a:t>
                      </a:r>
                      <a:r>
                        <a:rPr lang="fr-FR" sz="1100" b="0" baseline="0" dirty="0" smtClean="0">
                          <a:solidFill>
                            <a:schemeClr val="tx1"/>
                          </a:solidFill>
                        </a:rPr>
                        <a:t> et </a:t>
                      </a:r>
                      <a:r>
                        <a:rPr lang="fr-FR" sz="1100" b="0" dirty="0" smtClean="0">
                          <a:solidFill>
                            <a:schemeClr val="tx1"/>
                          </a:solidFill>
                        </a:rPr>
                        <a:t>crée surtout du lien « informel », transmet la culture d’entreprise et ancre le sentiment d’appartenance, en aidant à la découverte des « rouages internes »</a:t>
                      </a:r>
                    </a:p>
                  </a:txBody>
                  <a:tcPr marL="21600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57630">
                <a:tc>
                  <a:txBody>
                    <a:bodyPr/>
                    <a:lstStyle/>
                    <a:p>
                      <a:pPr algn="r"/>
                      <a:r>
                        <a:rPr lang="fr-FR" sz="2700" b="1" kern="1200" dirty="0" smtClean="0">
                          <a:solidFill>
                            <a:srgbClr val="EE9300"/>
                          </a:solidFill>
                          <a:latin typeface="+mj-lt"/>
                          <a:ea typeface="Segoe UI Black" panose="020B0A02040204020203" pitchFamily="34" charset="0"/>
                          <a:cs typeface="Segoe UI Semibold" panose="020B0702040204020203" pitchFamily="34" charset="0"/>
                        </a:rPr>
                        <a:t>2</a:t>
                      </a:r>
                      <a:endParaRPr lang="fr-FR" sz="2700" b="1" kern="1200" dirty="0">
                        <a:solidFill>
                          <a:srgbClr val="EE9300"/>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j-lt"/>
                          <a:ea typeface="Segoe UI Black" panose="020B0A02040204020203" pitchFamily="34" charset="0"/>
                          <a:cs typeface="Segoe UI Semibold" panose="020B0702040204020203" pitchFamily="34" charset="0"/>
                        </a:rPr>
                        <a:t>Formation à travers un parcours d’intégration commun et métier</a:t>
                      </a:r>
                    </a:p>
                    <a:p>
                      <a:pPr algn="l"/>
                      <a:endParaRPr lang="fr-FR" sz="1400" b="1" kern="1200" dirty="0">
                        <a:solidFill>
                          <a:schemeClr val="tx1"/>
                        </a:solidFill>
                        <a:latin typeface="+mj-lt"/>
                        <a:ea typeface="Segoe UI Black" panose="020B0A02040204020203" pitchFamily="34" charset="0"/>
                        <a:cs typeface="Segoe UI Semibold" panose="020B0702040204020203" pitchFamily="34" charset="0"/>
                      </a:endParaRPr>
                    </a:p>
                  </a:txBody>
                  <a:tcPr marT="18900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fr-FR" sz="1600" b="0" dirty="0" smtClean="0">
                        <a:solidFill>
                          <a:schemeClr val="bg1">
                            <a:lumMod val="85000"/>
                          </a:schemeClr>
                        </a:solidFill>
                      </a:endParaRPr>
                    </a:p>
                  </a:txBody>
                  <a:tcPr marL="21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39800">
                <a:tc>
                  <a:txBody>
                    <a:bodyPr/>
                    <a:lstStyle/>
                    <a:p>
                      <a:pPr algn="r"/>
                      <a:r>
                        <a:rPr lang="fr-FR" sz="2700" b="1" kern="1200" dirty="0" smtClean="0">
                          <a:solidFill>
                            <a:srgbClr val="EE9300"/>
                          </a:solidFill>
                          <a:latin typeface="+mj-lt"/>
                          <a:ea typeface="Segoe UI Black" panose="020B0A02040204020203" pitchFamily="34" charset="0"/>
                          <a:cs typeface="Segoe UI Semibold" panose="020B0702040204020203" pitchFamily="34" charset="0"/>
                        </a:rPr>
                        <a:t>3</a:t>
                      </a:r>
                      <a:endParaRPr lang="fr-FR" sz="2700" b="1" kern="1200" dirty="0">
                        <a:solidFill>
                          <a:srgbClr val="EE9300"/>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Interventions sur de nombreuses missions pour mettre en pratique les formations et monter en compétence</a:t>
                      </a:r>
                    </a:p>
                    <a:p>
                      <a:pPr algn="l"/>
                      <a:endParaRPr lang="fr-FR" sz="1400" b="1" kern="1200" dirty="0">
                        <a:solidFill>
                          <a:schemeClr val="tx1"/>
                        </a:solidFill>
                        <a:latin typeface="+mj-lt"/>
                        <a:ea typeface="Segoe UI Black" panose="020B0A02040204020203" pitchFamily="34" charset="0"/>
                        <a:cs typeface="Segoe UI Semibold" panose="020B0702040204020203" pitchFamily="34" charset="0"/>
                      </a:endParaRPr>
                    </a:p>
                  </a:txBody>
                  <a:tcPr marT="5400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r>
            </a:tbl>
          </a:graphicData>
        </a:graphic>
      </p:graphicFrame>
    </p:spTree>
    <p:extLst>
      <p:ext uri="{BB962C8B-B14F-4D97-AF65-F5344CB8AC3E}">
        <p14:creationId xmlns:p14="http://schemas.microsoft.com/office/powerpoint/2010/main" val="21303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L’INTEGRATION</a:t>
            </a: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27</a:t>
            </a:fld>
            <a:endParaRPr lang="fr-FR" dirty="0"/>
          </a:p>
        </p:txBody>
      </p:sp>
      <p:sp>
        <p:nvSpPr>
          <p:cNvPr id="5" name="Rectangle 4"/>
          <p:cNvSpPr/>
          <p:nvPr/>
        </p:nvSpPr>
        <p:spPr>
          <a:xfrm>
            <a:off x="179514" y="519524"/>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LE RÔLE DU TUTEUR EN PRATIQUE</a:t>
            </a:r>
            <a:endParaRPr lang="fr-FR" sz="2200" dirty="0">
              <a:solidFill>
                <a:srgbClr val="595959"/>
              </a:solidFill>
              <a:latin typeface="Segoe UI Light" panose="020B0502040204020203" pitchFamily="34" charset="0"/>
              <a:cs typeface="Segoe UI Light" panose="020B0502040204020203"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939421254"/>
              </p:ext>
            </p:extLst>
          </p:nvPr>
        </p:nvGraphicFramePr>
        <p:xfrm>
          <a:off x="683568" y="1267517"/>
          <a:ext cx="8280920" cy="3170664"/>
        </p:xfrm>
        <a:graphic>
          <a:graphicData uri="http://schemas.openxmlformats.org/drawingml/2006/table">
            <a:tbl>
              <a:tblPr firstRow="1" bandRow="1">
                <a:tableStyleId>{5C22544A-7EE6-4342-B048-85BDC9FD1C3A}</a:tableStyleId>
              </a:tblPr>
              <a:tblGrid>
                <a:gridCol w="8280920"/>
              </a:tblGrid>
              <a:tr h="648072">
                <a:tc>
                  <a:txBody>
                    <a:bodyPr/>
                    <a:lstStyle/>
                    <a:p>
                      <a:pPr algn="l"/>
                      <a:r>
                        <a:rPr lang="fr-FR" sz="1400" b="1" kern="1200" dirty="0" smtClean="0">
                          <a:solidFill>
                            <a:srgbClr val="EE9300"/>
                          </a:solidFill>
                          <a:latin typeface="+mn-lt"/>
                          <a:ea typeface="Segoe UI Black" panose="020B0A02040204020203" pitchFamily="34" charset="0"/>
                          <a:cs typeface="Segoe UI Semibold" panose="020B0702040204020203" pitchFamily="34" charset="0"/>
                        </a:rPr>
                        <a:t>PRÉSENTER</a:t>
                      </a:r>
                      <a:r>
                        <a:rPr lang="fr-FR" sz="1400" b="1" kern="1200" dirty="0" smtClean="0">
                          <a:solidFill>
                            <a:schemeClr val="tx1"/>
                          </a:solidFill>
                          <a:latin typeface="+mn-lt"/>
                          <a:ea typeface="Segoe UI Black" panose="020B0A02040204020203" pitchFamily="34" charset="0"/>
                          <a:cs typeface="Segoe UI Semibold" panose="020B0702040204020203" pitchFamily="34" charset="0"/>
                        </a:rPr>
                        <a:t> le fonctionnement interne d’ACIES lors de la journée d’intégration au sein de l’entreprise.</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029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rgbClr val="EE9300"/>
                          </a:solidFill>
                          <a:latin typeface="+mn-lt"/>
                          <a:ea typeface="Segoe UI Black" panose="020B0A02040204020203" pitchFamily="34" charset="0"/>
                          <a:cs typeface="Segoe UI Semibold" panose="020B0702040204020203" pitchFamily="34" charset="0"/>
                        </a:rPr>
                        <a:t>DÉJEUNER</a:t>
                      </a:r>
                      <a:r>
                        <a:rPr lang="fr-FR" sz="1400" b="1" kern="1200" dirty="0" smtClean="0">
                          <a:solidFill>
                            <a:schemeClr val="tx1"/>
                          </a:solidFill>
                          <a:latin typeface="+mn-lt"/>
                          <a:ea typeface="Segoe UI Black" panose="020B0A02040204020203" pitchFamily="34" charset="0"/>
                          <a:cs typeface="Segoe UI Semibold" panose="020B0702040204020203" pitchFamily="34" charset="0"/>
                        </a:rPr>
                        <a:t> ensemble le 1er jour pour faire connaissance.</a:t>
                      </a:r>
                    </a:p>
                    <a:p>
                      <a:pPr algn="r"/>
                      <a:endParaRPr lang="fr-FR" sz="1400" b="1" kern="1200" dirty="0">
                        <a:solidFill>
                          <a:schemeClr val="tx1"/>
                        </a:solidFill>
                        <a:latin typeface="+mn-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0">
                <a:tc>
                  <a:txBody>
                    <a:bodyPr/>
                    <a:lstStyle/>
                    <a:p>
                      <a:pPr algn="l"/>
                      <a:r>
                        <a:rPr lang="fr-FR" sz="1400" b="1" kern="1200" dirty="0" smtClean="0">
                          <a:solidFill>
                            <a:srgbClr val="EE9300"/>
                          </a:solidFill>
                          <a:latin typeface="+mn-lt"/>
                          <a:ea typeface="Segoe UI Black" panose="020B0A02040204020203" pitchFamily="34" charset="0"/>
                          <a:cs typeface="Segoe UI Semibold" panose="020B0702040204020203" pitchFamily="34" charset="0"/>
                        </a:rPr>
                        <a:t>ÉCHANGER</a:t>
                      </a:r>
                      <a:r>
                        <a:rPr lang="fr-FR" sz="1400" b="1" kern="1200" dirty="0" smtClean="0">
                          <a:solidFill>
                            <a:schemeClr val="tx1"/>
                          </a:solidFill>
                          <a:latin typeface="+mn-lt"/>
                          <a:ea typeface="Segoe UI Black" panose="020B0A02040204020203" pitchFamily="34" charset="0"/>
                          <a:cs typeface="Segoe UI Semibold" panose="020B0702040204020203" pitchFamily="34" charset="0"/>
                        </a:rPr>
                        <a:t> régulièrement de façon informelle (1 fois par jour la 1</a:t>
                      </a:r>
                      <a:r>
                        <a:rPr lang="fr-FR" sz="1400" b="1" kern="1200" baseline="30000" dirty="0" smtClean="0">
                          <a:solidFill>
                            <a:schemeClr val="tx1"/>
                          </a:solidFill>
                          <a:latin typeface="+mn-lt"/>
                          <a:ea typeface="Segoe UI Black" panose="020B0A02040204020203" pitchFamily="34" charset="0"/>
                          <a:cs typeface="Segoe UI Semibold" panose="020B0702040204020203" pitchFamily="34" charset="0"/>
                        </a:rPr>
                        <a:t>re</a:t>
                      </a:r>
                      <a:r>
                        <a:rPr lang="fr-FR" sz="1400" b="1" kern="1200" baseline="0" dirty="0" smtClean="0">
                          <a:solidFill>
                            <a:schemeClr val="tx1"/>
                          </a:solidFill>
                          <a:latin typeface="+mn-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n-lt"/>
                          <a:ea typeface="Segoe UI Black" panose="020B0A02040204020203" pitchFamily="34" charset="0"/>
                          <a:cs typeface="Segoe UI Semibold" panose="020B0702040204020203" pitchFamily="34" charset="0"/>
                        </a:rPr>
                        <a:t>semaine, puis 2-3 fois par semaine, puis 1 fois par semaine) sur :</a:t>
                      </a:r>
                    </a:p>
                    <a:p>
                      <a:pPr marL="1200150" lvl="2" indent="-285750">
                        <a:spcBef>
                          <a:spcPts val="0"/>
                        </a:spcBef>
                        <a:spcAft>
                          <a:spcPts val="0"/>
                        </a:spcAft>
                        <a:buClr>
                          <a:srgbClr val="EE9300"/>
                        </a:buClr>
                        <a:buFont typeface="Wingdings" panose="05000000000000000000" pitchFamily="2" charset="2"/>
                        <a:buChar char="§"/>
                      </a:pPr>
                      <a:r>
                        <a:rPr lang="fr-FR" sz="1400" dirty="0" smtClean="0">
                          <a:solidFill>
                            <a:schemeClr val="tx1"/>
                          </a:solidFill>
                        </a:rPr>
                        <a:t>Les formations reçues</a:t>
                      </a:r>
                    </a:p>
                    <a:p>
                      <a:pPr marL="1200150" lvl="2" indent="-285750">
                        <a:spcBef>
                          <a:spcPts val="0"/>
                        </a:spcBef>
                        <a:spcAft>
                          <a:spcPts val="0"/>
                        </a:spcAft>
                        <a:buClr>
                          <a:srgbClr val="EE9300"/>
                        </a:buClr>
                        <a:buFont typeface="Wingdings" panose="05000000000000000000" pitchFamily="2" charset="2"/>
                        <a:buChar char="§"/>
                      </a:pPr>
                      <a:r>
                        <a:rPr lang="fr-FR" sz="1400" dirty="0" smtClean="0">
                          <a:solidFill>
                            <a:schemeClr val="tx1"/>
                          </a:solidFill>
                        </a:rPr>
                        <a:t>Les missions traitées</a:t>
                      </a:r>
                    </a:p>
                    <a:p>
                      <a:pPr marL="1200150" lvl="2" indent="-285750">
                        <a:spcBef>
                          <a:spcPts val="0"/>
                        </a:spcBef>
                        <a:spcAft>
                          <a:spcPts val="0"/>
                        </a:spcAft>
                        <a:buClr>
                          <a:srgbClr val="EE9300"/>
                        </a:buClr>
                        <a:buFont typeface="Wingdings" panose="05000000000000000000" pitchFamily="2" charset="2"/>
                        <a:buChar char="§"/>
                      </a:pPr>
                      <a:r>
                        <a:rPr lang="fr-FR" sz="1400" dirty="0" smtClean="0">
                          <a:solidFill>
                            <a:schemeClr val="tx1"/>
                          </a:solidFill>
                        </a:rPr>
                        <a:t>L’utilisation des outils,</a:t>
                      </a:r>
                      <a:r>
                        <a:rPr lang="fr-FR" sz="1400" baseline="0" dirty="0" smtClean="0">
                          <a:solidFill>
                            <a:schemeClr val="tx1"/>
                          </a:solidFill>
                        </a:rPr>
                        <a:t> </a:t>
                      </a:r>
                      <a:r>
                        <a:rPr lang="fr-FR" sz="1400" baseline="0" dirty="0" err="1" smtClean="0">
                          <a:solidFill>
                            <a:schemeClr val="tx1"/>
                          </a:solidFill>
                        </a:rPr>
                        <a:t>process</a:t>
                      </a:r>
                      <a:r>
                        <a:rPr lang="fr-FR" sz="1400" baseline="0" dirty="0" smtClean="0">
                          <a:solidFill>
                            <a:schemeClr val="tx1"/>
                          </a:solidFill>
                        </a:rPr>
                        <a:t>…</a:t>
                      </a:r>
                      <a:endParaRPr lang="fr-FR" sz="1500" b="1" kern="1200" dirty="0" smtClean="0">
                        <a:solidFill>
                          <a:schemeClr val="tx1"/>
                        </a:solidFill>
                        <a:latin typeface="+mj-lt"/>
                        <a:ea typeface="Segoe UI Black" panose="020B0A02040204020203" pitchFamily="34" charset="0"/>
                        <a:cs typeface="Segoe UI Semibold" panose="020B0702040204020203" pitchFamily="34" charset="0"/>
                      </a:endParaRPr>
                    </a:p>
                    <a:p>
                      <a:pPr algn="l"/>
                      <a:endParaRPr lang="fr-FR" sz="1400" b="1" kern="1200" dirty="0">
                        <a:solidFill>
                          <a:srgbClr val="81D9D7"/>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480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n-lt"/>
                          <a:ea typeface="Segoe UI Black" panose="020B0A02040204020203" pitchFamily="34" charset="0"/>
                          <a:cs typeface="Segoe UI Semibold" panose="020B0702040204020203" pitchFamily="34" charset="0"/>
                        </a:rPr>
                        <a:t>Être le </a:t>
                      </a:r>
                      <a:r>
                        <a:rPr lang="fr-FR" sz="1400" b="1" kern="1200" dirty="0" smtClean="0">
                          <a:solidFill>
                            <a:srgbClr val="EE9300"/>
                          </a:solidFill>
                          <a:latin typeface="+mn-lt"/>
                          <a:ea typeface="Segoe UI Black" panose="020B0A02040204020203" pitchFamily="34" charset="0"/>
                          <a:cs typeface="Segoe UI Semibold" panose="020B0702040204020203" pitchFamily="34" charset="0"/>
                        </a:rPr>
                        <a:t>RELAIS « INFORMEL » </a:t>
                      </a:r>
                      <a:r>
                        <a:rPr lang="fr-FR" sz="1400" b="1" kern="1200" dirty="0" smtClean="0">
                          <a:solidFill>
                            <a:schemeClr val="tx1"/>
                          </a:solidFill>
                          <a:latin typeface="+mn-lt"/>
                          <a:ea typeface="Segoe UI Black" panose="020B0A02040204020203" pitchFamily="34" charset="0"/>
                          <a:cs typeface="Segoe UI Semibold" panose="020B0702040204020203" pitchFamily="34" charset="0"/>
                        </a:rPr>
                        <a:t>du manager dans la découverte des outils, </a:t>
                      </a:r>
                      <a:r>
                        <a:rPr lang="fr-FR" sz="1400" b="1" kern="1200" dirty="0" err="1" smtClean="0">
                          <a:solidFill>
                            <a:schemeClr val="tx1"/>
                          </a:solidFill>
                          <a:latin typeface="+mn-lt"/>
                          <a:ea typeface="Segoe UI Black" panose="020B0A02040204020203" pitchFamily="34" charset="0"/>
                          <a:cs typeface="Segoe UI Semibold" panose="020B0702040204020203" pitchFamily="34" charset="0"/>
                        </a:rPr>
                        <a:t>process</a:t>
                      </a:r>
                      <a:r>
                        <a:rPr lang="fr-FR" sz="1400" b="1" kern="1200" dirty="0" smtClean="0">
                          <a:solidFill>
                            <a:schemeClr val="tx1"/>
                          </a:solidFill>
                          <a:latin typeface="+mn-lt"/>
                          <a:ea typeface="Segoe UI Black" panose="020B0A02040204020203" pitchFamily="34" charset="0"/>
                          <a:cs typeface="Segoe UI Semibold" panose="020B0702040204020203" pitchFamily="34" charset="0"/>
                        </a:rPr>
                        <a:t> et vie quotidienne de l’entreprise.</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998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L’INTEGRATION</a:t>
            </a:r>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28</a:t>
            </a:fld>
            <a:endParaRPr lang="fr-FR" dirty="0"/>
          </a:p>
        </p:txBody>
      </p:sp>
      <p:sp>
        <p:nvSpPr>
          <p:cNvPr id="5" name="Rectangle 4"/>
          <p:cNvSpPr/>
          <p:nvPr/>
        </p:nvSpPr>
        <p:spPr>
          <a:xfrm>
            <a:off x="179514" y="519524"/>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LE PARCOURS D’INTÉGRATION</a:t>
            </a:r>
            <a:endParaRPr lang="fr-FR" sz="2200" dirty="0">
              <a:solidFill>
                <a:srgbClr val="595959"/>
              </a:solidFill>
              <a:latin typeface="Segoe UI Light" panose="020B0502040204020203" pitchFamily="34" charset="0"/>
              <a:cs typeface="Segoe UI Light" panose="020B0502040204020203"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935012107"/>
              </p:ext>
            </p:extLst>
          </p:nvPr>
        </p:nvGraphicFramePr>
        <p:xfrm>
          <a:off x="683568" y="1356174"/>
          <a:ext cx="8064896" cy="2990634"/>
        </p:xfrm>
        <a:graphic>
          <a:graphicData uri="http://schemas.openxmlformats.org/drawingml/2006/table">
            <a:tbl>
              <a:tblPr firstRow="1" bandRow="1">
                <a:tableStyleId>{5C22544A-7EE6-4342-B048-85BDC9FD1C3A}</a:tableStyleId>
              </a:tblPr>
              <a:tblGrid>
                <a:gridCol w="8064896"/>
              </a:tblGrid>
              <a:tr h="810090">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L’ensemble des modules d’intégration doivent être suivis</a:t>
                      </a:r>
                      <a:r>
                        <a:rPr lang="fr-FR" sz="1400" b="1" kern="1200" dirty="0" smtClean="0">
                          <a:solidFill>
                            <a:srgbClr val="81D9D7"/>
                          </a:solidFill>
                          <a:latin typeface="+mj-lt"/>
                          <a:ea typeface="Segoe UI Black" panose="020B0A02040204020203" pitchFamily="34" charset="0"/>
                          <a:cs typeface="Segoe UI Semibold" panose="020B0702040204020203" pitchFamily="34" charset="0"/>
                        </a:rPr>
                        <a:t>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au cours de la 1</a:t>
                      </a:r>
                      <a:r>
                        <a:rPr lang="fr-FR" sz="1400" b="1" kern="1200" baseline="30000" dirty="0" smtClean="0">
                          <a:solidFill>
                            <a:srgbClr val="EE9300"/>
                          </a:solidFill>
                          <a:latin typeface="+mj-lt"/>
                          <a:ea typeface="Segoe UI Black" panose="020B0A02040204020203" pitchFamily="34" charset="0"/>
                          <a:cs typeface="Segoe UI Semibold" panose="020B0702040204020203" pitchFamily="34" charset="0"/>
                        </a:rPr>
                        <a:t>re</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 année</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261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 parcours vise à donner aux nouveaux entrants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les bases pour évoluer chez ACIES</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 s’accomplir en tant que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consultant</a:t>
                      </a:r>
                      <a:r>
                        <a:rPr lang="fr-FR" sz="1400" b="1" kern="1200" dirty="0" smtClean="0">
                          <a:solidFill>
                            <a:srgbClr val="81D9D7"/>
                          </a:solidFill>
                          <a:latin typeface="+mj-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et</a:t>
                      </a:r>
                      <a:r>
                        <a:rPr lang="fr-FR" sz="1400" b="1" kern="1200" dirty="0" smtClean="0">
                          <a:solidFill>
                            <a:srgbClr val="81D9D7"/>
                          </a:solidFill>
                          <a:latin typeface="+mj-lt"/>
                          <a:ea typeface="Segoe UI Black" panose="020B0A02040204020203" pitchFamily="34" charset="0"/>
                          <a:cs typeface="Segoe UI Semibold" panose="020B0702040204020203" pitchFamily="34" charset="0"/>
                        </a:rPr>
                        <a:t>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réaliser les différen</a:t>
                      </a:r>
                      <a:r>
                        <a:rPr lang="fr-FR" sz="1400" b="1" kern="1200" dirty="0" smtClean="0">
                          <a:solidFill>
                            <a:srgbClr val="FFB947"/>
                          </a:solidFill>
                          <a:latin typeface="+mj-lt"/>
                          <a:ea typeface="Segoe UI Black" panose="020B0A02040204020203" pitchFamily="34" charset="0"/>
                          <a:cs typeface="Segoe UI Semibold" panose="020B0702040204020203" pitchFamily="34" charset="0"/>
                        </a:rPr>
                        <a:t>tes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phases d’une mission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de financement de l’innovation</a:t>
                      </a:r>
                    </a:p>
                    <a:p>
                      <a:pPr algn="r"/>
                      <a:endParaRPr lang="fr-FR" sz="1400" b="1" kern="1200" dirty="0">
                        <a:solidFill>
                          <a:srgbClr val="81D9D7"/>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154430">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 parcours d’intégration doit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être suivi intégralement</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 sauf pour les personnes disposant déjà d’une expérience significative en financement de l’innovation, sous réserve de validation par le manager</a:t>
                      </a:r>
                    </a:p>
                    <a:p>
                      <a:pPr algn="l"/>
                      <a:endParaRPr lang="fr-FR" sz="1400" b="1" kern="1200" dirty="0">
                        <a:solidFill>
                          <a:srgbClr val="81D9D7"/>
                        </a:solidFill>
                        <a:latin typeface="+mj-lt"/>
                        <a:ea typeface="Segoe UI Black" panose="020B0A02040204020203" pitchFamily="34" charset="0"/>
                        <a:cs typeface="Segoe UI Semibold" panose="020B0702040204020203" pitchFamily="34" charset="0"/>
                      </a:endParaRP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9902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L’EVOLUTION AU SEIN D’ACIES</a:t>
            </a: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29</a:t>
            </a:fld>
            <a:endParaRPr lang="fr-FR" dirty="0"/>
          </a:p>
        </p:txBody>
      </p:sp>
      <p:sp>
        <p:nvSpPr>
          <p:cNvPr id="6" name="Rectangle 5"/>
          <p:cNvSpPr/>
          <p:nvPr/>
        </p:nvSpPr>
        <p:spPr>
          <a:xfrm>
            <a:off x="998828" y="1706500"/>
            <a:ext cx="7245580" cy="3991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ÉVALUATION DES COMPÉTENCES</a:t>
            </a:r>
          </a:p>
        </p:txBody>
      </p:sp>
      <p:sp>
        <p:nvSpPr>
          <p:cNvPr id="7" name="Rectangle 6"/>
          <p:cNvSpPr/>
          <p:nvPr/>
        </p:nvSpPr>
        <p:spPr>
          <a:xfrm>
            <a:off x="986674" y="2462584"/>
            <a:ext cx="7245580" cy="399176"/>
          </a:xfrm>
          <a:prstGeom prst="rect">
            <a:avLst/>
          </a:prstGeom>
          <a:solidFill>
            <a:srgbClr val="2B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PARCOURS DU CONSULTANT</a:t>
            </a:r>
          </a:p>
        </p:txBody>
      </p:sp>
      <p:sp>
        <p:nvSpPr>
          <p:cNvPr id="8" name="Rectangle 7"/>
          <p:cNvSpPr/>
          <p:nvPr/>
        </p:nvSpPr>
        <p:spPr>
          <a:xfrm>
            <a:off x="1014483" y="3326680"/>
            <a:ext cx="3430619" cy="6692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Formations</a:t>
            </a:r>
            <a:endParaRPr lang="fr-FR" sz="2400" b="1" dirty="0"/>
          </a:p>
        </p:txBody>
      </p:sp>
      <p:sp>
        <p:nvSpPr>
          <p:cNvPr id="9" name="Rectangle 8"/>
          <p:cNvSpPr/>
          <p:nvPr/>
        </p:nvSpPr>
        <p:spPr>
          <a:xfrm>
            <a:off x="4813792" y="3326680"/>
            <a:ext cx="3430619" cy="6692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Évolutions </a:t>
            </a:r>
            <a:endParaRPr lang="fr-FR" sz="2400" b="1" dirty="0"/>
          </a:p>
        </p:txBody>
      </p:sp>
      <p:sp>
        <p:nvSpPr>
          <p:cNvPr id="10" name="Rectangle 9"/>
          <p:cNvSpPr/>
          <p:nvPr/>
        </p:nvSpPr>
        <p:spPr>
          <a:xfrm>
            <a:off x="276227" y="1472348"/>
            <a:ext cx="8544247" cy="2773589"/>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pic>
        <p:nvPicPr>
          <p:cNvPr id="1026" name="Picture 2" descr="C:\Users\faarnal\Desktop\fleche.png"/>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4404052" y="2061695"/>
            <a:ext cx="263891" cy="3518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aarnal\Desktop\fleche.png"/>
          <p:cNvPicPr>
            <a:picLocks noChangeAspect="1" noChangeArrowheads="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597846" y="2838913"/>
            <a:ext cx="263891" cy="351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aarnal\Desktop\fleche.png"/>
          <p:cNvPicPr>
            <a:picLocks noChangeAspect="1" noChangeArrowheads="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6397155" y="2877925"/>
            <a:ext cx="263891" cy="35185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9514" y="700703"/>
            <a:ext cx="8944025" cy="430887"/>
          </a:xfrm>
          <a:prstGeom prst="rect">
            <a:avLst/>
          </a:prstGeom>
        </p:spPr>
        <p:txBody>
          <a:bodyPr wrap="square">
            <a:spAutoFit/>
          </a:bodyPr>
          <a:lstStyle/>
          <a:p>
            <a:r>
              <a:rPr lang="fr-FR" sz="2200" dirty="0">
                <a:solidFill>
                  <a:srgbClr val="595959"/>
                </a:solidFill>
                <a:latin typeface="Segoe UI Light" panose="020B0502040204020203" pitchFamily="34" charset="0"/>
                <a:cs typeface="Segoe UI Light" panose="020B0502040204020203" pitchFamily="34" charset="0"/>
              </a:rPr>
              <a:t>LE PARCOURS DU CONSULTANT </a:t>
            </a:r>
            <a:r>
              <a:rPr lang="fr-FR" sz="2200" dirty="0" smtClean="0">
                <a:solidFill>
                  <a:srgbClr val="595959"/>
                </a:solidFill>
                <a:latin typeface="Segoe UI Light" panose="020B0502040204020203" pitchFamily="34" charset="0"/>
                <a:cs typeface="Segoe UI Light" panose="020B0502040204020203" pitchFamily="34" charset="0"/>
              </a:rPr>
              <a:t>COMME SOCLE</a:t>
            </a:r>
          </a:p>
        </p:txBody>
      </p:sp>
    </p:spTree>
    <p:extLst>
      <p:ext uri="{BB962C8B-B14F-4D97-AF65-F5344CB8AC3E}">
        <p14:creationId xmlns:p14="http://schemas.microsoft.com/office/powerpoint/2010/main" val="42243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5143500"/>
          </a:xfrm>
          <a:prstGeom prst="rect">
            <a:avLst/>
          </a:prstGeom>
          <a:solidFill>
            <a:srgbClr val="4E4F56"/>
          </a:solidFill>
          <a:ln>
            <a:noFill/>
          </a:ln>
        </p:spPr>
        <p:style>
          <a:lnRef idx="2">
            <a:schemeClr val="accent1">
              <a:shade val="50000"/>
            </a:schemeClr>
          </a:lnRef>
          <a:fillRef idx="1">
            <a:schemeClr val="accent1"/>
          </a:fillRef>
          <a:effectRef idx="0">
            <a:schemeClr val="accent1"/>
          </a:effectRef>
          <a:fontRef idx="minor">
            <a:schemeClr val="lt1"/>
          </a:fontRef>
        </p:style>
        <p:txBody>
          <a:bodyPr lIns="49451" tIns="24725" rIns="49451" bIns="24725" rtlCol="0" anchor="ctr"/>
          <a:lstStyle/>
          <a:p>
            <a:pPr algn="ctr" defTabSz="816377"/>
            <a:endParaRPr lang="pt-BR" sz="1600">
              <a:solidFill>
                <a:srgbClr val="FFFFFF"/>
              </a:solidFill>
            </a:endParaRPr>
          </a:p>
        </p:txBody>
      </p:sp>
      <p:pic>
        <p:nvPicPr>
          <p:cNvPr id="4098" name="Picture 2" descr="\\Srv-file02\h\1-DIR BUZ\2-GPTW\campagne 2018\KOM 17\Valeurs Gloire et Beauté\Team5 OK\engag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164994"/>
            <a:ext cx="9131776" cy="530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9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normAutofit fontScale="90000"/>
          </a:bodyPr>
          <a:lstStyle/>
          <a:p>
            <a:r>
              <a:rPr lang="fr-FR" dirty="0"/>
              <a:t>L’ÉVOLUTION AU SEIN D’ACIES</a:t>
            </a:r>
            <a:br>
              <a:rPr lang="fr-FR" dirty="0"/>
            </a:b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30</a:t>
            </a:fld>
            <a:endParaRPr lang="fr-FR" dirty="0"/>
          </a:p>
        </p:txBody>
      </p:sp>
      <p:sp>
        <p:nvSpPr>
          <p:cNvPr id="5" name="Rectangle 4"/>
          <p:cNvSpPr/>
          <p:nvPr/>
        </p:nvSpPr>
        <p:spPr>
          <a:xfrm>
            <a:off x="179514" y="519524"/>
            <a:ext cx="8944025" cy="430887"/>
          </a:xfrm>
          <a:prstGeom prst="rect">
            <a:avLst/>
          </a:prstGeom>
        </p:spPr>
        <p:txBody>
          <a:bodyPr wrap="square">
            <a:spAutoFit/>
          </a:bodyPr>
          <a:lstStyle/>
          <a:p>
            <a:r>
              <a:rPr lang="fr-FR" sz="2200" dirty="0">
                <a:solidFill>
                  <a:srgbClr val="595959"/>
                </a:solidFill>
                <a:latin typeface="Segoe UI Light" panose="020B0502040204020203" pitchFamily="34" charset="0"/>
                <a:cs typeface="Segoe UI Light" panose="020B0502040204020203" pitchFamily="34" charset="0"/>
              </a:rPr>
              <a:t>LE PARCOURS </a:t>
            </a:r>
            <a:r>
              <a:rPr lang="fr-FR" sz="2200" dirty="0" smtClean="0">
                <a:solidFill>
                  <a:srgbClr val="595959"/>
                </a:solidFill>
                <a:latin typeface="Segoe UI Light" panose="020B0502040204020203" pitchFamily="34" charset="0"/>
                <a:cs typeface="Segoe UI Light" panose="020B0502040204020203" pitchFamily="34" charset="0"/>
              </a:rPr>
              <a:t>PROFESSIONNEL</a:t>
            </a:r>
          </a:p>
        </p:txBody>
      </p:sp>
      <p:sp>
        <p:nvSpPr>
          <p:cNvPr id="6" name="Rectangle 5"/>
          <p:cNvSpPr/>
          <p:nvPr/>
        </p:nvSpPr>
        <p:spPr>
          <a:xfrm>
            <a:off x="539556" y="1498774"/>
            <a:ext cx="2304255" cy="2868308"/>
          </a:xfrm>
          <a:prstGeom prst="rect">
            <a:avLst/>
          </a:prstGeom>
          <a:solidFill>
            <a:srgbClr val="2B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VOIE </a:t>
            </a:r>
            <a:b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COMMUNE</a:t>
            </a:r>
          </a:p>
          <a:p>
            <a:pPr algn="ctr"/>
            <a: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CONSULTANT</a:t>
            </a:r>
            <a:endParaRPr lang="fr-FR"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algn="ctr"/>
            <a:endParaRPr lang="fr-FR" dirty="0" smtClean="0">
              <a:solidFill>
                <a:schemeClr val="bg1"/>
              </a:solidFill>
              <a:ea typeface="Segoe UI Black" panose="020B0A02040204020203" pitchFamily="34" charset="0"/>
              <a:cs typeface="Segoe UI Black" panose="020B0A02040204020203" pitchFamily="34" charset="0"/>
            </a:endParaRPr>
          </a:p>
          <a:p>
            <a:pPr algn="ctr"/>
            <a:endParaRPr lang="fr-FR" dirty="0">
              <a:solidFill>
                <a:schemeClr val="bg1"/>
              </a:solidFill>
              <a:ea typeface="Segoe UI Black" panose="020B0A02040204020203" pitchFamily="34" charset="0"/>
              <a:cs typeface="Segoe UI Black" panose="020B0A02040204020203" pitchFamily="34" charset="0"/>
            </a:endParaRPr>
          </a:p>
          <a:p>
            <a:pPr algn="ctr"/>
            <a:r>
              <a:rPr lang="fr-FR" sz="1400" dirty="0" smtClean="0">
                <a:solidFill>
                  <a:schemeClr val="bg1"/>
                </a:solidFill>
                <a:ea typeface="Segoe UI Black" panose="020B0A02040204020203" pitchFamily="34" charset="0"/>
                <a:cs typeface="Segoe UI Black" panose="020B0A02040204020203" pitchFamily="34" charset="0"/>
              </a:rPr>
              <a:t>Apprendre le métier </a:t>
            </a:r>
            <a:br>
              <a:rPr lang="fr-FR" sz="1400" dirty="0" smtClean="0">
                <a:solidFill>
                  <a:schemeClr val="bg1"/>
                </a:solidFill>
                <a:ea typeface="Segoe UI Black" panose="020B0A02040204020203" pitchFamily="34" charset="0"/>
                <a:cs typeface="Segoe UI Black" panose="020B0A02040204020203" pitchFamily="34" charset="0"/>
              </a:rPr>
            </a:br>
            <a:r>
              <a:rPr lang="fr-FR" sz="1400" dirty="0" smtClean="0">
                <a:solidFill>
                  <a:schemeClr val="bg1"/>
                </a:solidFill>
                <a:ea typeface="Segoe UI Black" panose="020B0A02040204020203" pitchFamily="34" charset="0"/>
                <a:cs typeface="Segoe UI Black" panose="020B0A02040204020203" pitchFamily="34" charset="0"/>
              </a:rPr>
              <a:t>du conseil</a:t>
            </a:r>
          </a:p>
          <a:p>
            <a:pPr algn="ctr"/>
            <a:endParaRPr lang="fr-FR" sz="1400" dirty="0" smtClean="0">
              <a:solidFill>
                <a:schemeClr val="bg1"/>
              </a:solidFill>
              <a:ea typeface="Segoe UI Black" panose="020B0A02040204020203" pitchFamily="34" charset="0"/>
              <a:cs typeface="Segoe UI Black" panose="020B0A02040204020203" pitchFamily="34" charset="0"/>
            </a:endParaRPr>
          </a:p>
          <a:p>
            <a:pPr algn="ctr"/>
            <a:r>
              <a:rPr lang="fr-FR" sz="1400" dirty="0" smtClean="0">
                <a:solidFill>
                  <a:schemeClr val="bg1"/>
                </a:solidFill>
                <a:ea typeface="Segoe UI Black" panose="020B0A02040204020203" pitchFamily="34" charset="0"/>
                <a:cs typeface="Segoe UI Black" panose="020B0A02040204020203" pitchFamily="34" charset="0"/>
              </a:rPr>
              <a:t>Acquérir de l’autonomie</a:t>
            </a:r>
          </a:p>
          <a:p>
            <a:pPr algn="ctr"/>
            <a:endParaRPr lang="fr-FR" sz="1400" dirty="0" smtClean="0">
              <a:solidFill>
                <a:schemeClr val="bg1"/>
              </a:solidFill>
              <a:ea typeface="Segoe UI Black" panose="020B0A02040204020203" pitchFamily="34" charset="0"/>
              <a:cs typeface="Segoe UI Black" panose="020B0A02040204020203" pitchFamily="34" charset="0"/>
            </a:endParaRPr>
          </a:p>
          <a:p>
            <a:pPr algn="ctr"/>
            <a:r>
              <a:rPr lang="fr-FR" sz="1400" dirty="0" smtClean="0">
                <a:solidFill>
                  <a:schemeClr val="bg1"/>
                </a:solidFill>
                <a:ea typeface="Segoe UI Black" panose="020B0A02040204020203" pitchFamily="34" charset="0"/>
                <a:cs typeface="Segoe UI Black" panose="020B0A02040204020203" pitchFamily="34" charset="0"/>
              </a:rPr>
              <a:t>Devenir un Consultant </a:t>
            </a:r>
            <a:br>
              <a:rPr lang="fr-FR" sz="1400" dirty="0" smtClean="0">
                <a:solidFill>
                  <a:schemeClr val="bg1"/>
                </a:solidFill>
                <a:ea typeface="Segoe UI Black" panose="020B0A02040204020203" pitchFamily="34" charset="0"/>
                <a:cs typeface="Segoe UI Black" panose="020B0A02040204020203" pitchFamily="34" charset="0"/>
              </a:rPr>
            </a:br>
            <a:r>
              <a:rPr lang="fr-FR" sz="1400" dirty="0" smtClean="0">
                <a:solidFill>
                  <a:schemeClr val="bg1"/>
                </a:solidFill>
                <a:ea typeface="Segoe UI Black" panose="020B0A02040204020203" pitchFamily="34" charset="0"/>
                <a:cs typeface="Segoe UI Black" panose="020B0A02040204020203" pitchFamily="34" charset="0"/>
              </a:rPr>
              <a:t>de bon niveau</a:t>
            </a:r>
            <a:endParaRPr lang="fr-FR" sz="1400" dirty="0">
              <a:solidFill>
                <a:schemeClr val="bg1"/>
              </a:solidFill>
              <a:ea typeface="Segoe UI Black" panose="020B0A02040204020203" pitchFamily="34" charset="0"/>
              <a:cs typeface="Segoe UI Black" panose="020B0A02040204020203" pitchFamily="34" charset="0"/>
            </a:endParaRPr>
          </a:p>
        </p:txBody>
      </p:sp>
      <p:sp>
        <p:nvSpPr>
          <p:cNvPr id="7" name="Rectangle 6"/>
          <p:cNvSpPr/>
          <p:nvPr/>
        </p:nvSpPr>
        <p:spPr>
          <a:xfrm>
            <a:off x="3347864" y="1506217"/>
            <a:ext cx="2304256" cy="14237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VOIE </a:t>
            </a:r>
            <a:b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fr-FR"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EXPERTISE</a:t>
            </a:r>
          </a:p>
          <a:p>
            <a:pPr algn="ctr"/>
            <a:endParaRPr lang="fr-FR" dirty="0" smtClean="0">
              <a:solidFill>
                <a:schemeClr val="bg1"/>
              </a:solidFill>
              <a:ea typeface="Segoe UI Black" panose="020B0A02040204020203" pitchFamily="34" charset="0"/>
              <a:cs typeface="Segoe UI Black" panose="020B0A02040204020203" pitchFamily="34" charset="0"/>
            </a:endParaRPr>
          </a:p>
          <a:p>
            <a:pPr algn="ctr"/>
            <a:r>
              <a:rPr lang="fr-FR" sz="1600" dirty="0" smtClean="0">
                <a:solidFill>
                  <a:schemeClr val="bg1"/>
                </a:solidFill>
                <a:ea typeface="Segoe UI Black" panose="020B0A02040204020203" pitchFamily="34" charset="0"/>
                <a:cs typeface="Segoe UI Black" panose="020B0A02040204020203" pitchFamily="34" charset="0"/>
              </a:rPr>
              <a:t>Devenir un Expert</a:t>
            </a:r>
            <a:endParaRPr lang="fr-FR" sz="1600" dirty="0">
              <a:solidFill>
                <a:schemeClr val="bg1"/>
              </a:solidFill>
              <a:ea typeface="Segoe UI Black" panose="020B0A02040204020203" pitchFamily="34" charset="0"/>
              <a:cs typeface="Segoe UI Black" panose="020B0A02040204020203" pitchFamily="34" charset="0"/>
            </a:endParaRPr>
          </a:p>
        </p:txBody>
      </p:sp>
      <p:sp>
        <p:nvSpPr>
          <p:cNvPr id="8" name="Rectangle 7"/>
          <p:cNvSpPr/>
          <p:nvPr/>
        </p:nvSpPr>
        <p:spPr>
          <a:xfrm>
            <a:off x="3347864" y="3064950"/>
            <a:ext cx="2304256" cy="1302134"/>
          </a:xfrm>
          <a:prstGeom prst="rect">
            <a:avLst/>
          </a:prstGeom>
          <a:solidFill>
            <a:srgbClr val="EE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VOIE MANAGÉRIALE</a:t>
            </a:r>
          </a:p>
          <a:p>
            <a:pPr algn="ctr"/>
            <a:endParaRPr lang="fr-FR" dirty="0" smtClean="0">
              <a:solidFill>
                <a:schemeClr val="bg1"/>
              </a:solidFill>
              <a:ea typeface="Segoe UI Black" panose="020B0A02040204020203" pitchFamily="34" charset="0"/>
              <a:cs typeface="Segoe UI Black" panose="020B0A02040204020203" pitchFamily="34" charset="0"/>
            </a:endParaRPr>
          </a:p>
          <a:p>
            <a:pPr algn="ctr"/>
            <a:r>
              <a:rPr lang="fr-FR" sz="1600" dirty="0" smtClean="0">
                <a:solidFill>
                  <a:schemeClr val="bg1"/>
                </a:solidFill>
                <a:ea typeface="Segoe UI Black" panose="020B0A02040204020203" pitchFamily="34" charset="0"/>
                <a:cs typeface="Segoe UI Black" panose="020B0A02040204020203" pitchFamily="34" charset="0"/>
              </a:rPr>
              <a:t>Devenir </a:t>
            </a:r>
            <a:r>
              <a:rPr lang="fr-FR" sz="1600" dirty="0">
                <a:solidFill>
                  <a:schemeClr val="bg1"/>
                </a:solidFill>
                <a:ea typeface="Segoe UI Black" panose="020B0A02040204020203" pitchFamily="34" charset="0"/>
                <a:cs typeface="Segoe UI Black" panose="020B0A02040204020203" pitchFamily="34" charset="0"/>
              </a:rPr>
              <a:t>un Manager</a:t>
            </a:r>
          </a:p>
        </p:txBody>
      </p:sp>
      <p:sp>
        <p:nvSpPr>
          <p:cNvPr id="9" name="Rectangle 8"/>
          <p:cNvSpPr/>
          <p:nvPr/>
        </p:nvSpPr>
        <p:spPr>
          <a:xfrm>
            <a:off x="5724130" y="1491631"/>
            <a:ext cx="3168353" cy="1438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ea typeface="Segoe UI Black" panose="020B0A02040204020203" pitchFamily="34" charset="0"/>
                <a:cs typeface="Segoe UI Black" panose="020B0A02040204020203" pitchFamily="34" charset="0"/>
              </a:rPr>
              <a:t>EXPERTISE</a:t>
            </a:r>
          </a:p>
          <a:p>
            <a:r>
              <a:rPr lang="fr-FR" sz="1400" dirty="0">
                <a:solidFill>
                  <a:schemeClr val="tx1">
                    <a:lumMod val="75000"/>
                  </a:schemeClr>
                </a:solidFill>
                <a:ea typeface="Segoe UI Black" panose="020B0A02040204020203" pitchFamily="34" charset="0"/>
                <a:cs typeface="Segoe UI Black" panose="020B0A02040204020203" pitchFamily="34" charset="0"/>
              </a:rPr>
              <a:t>Capacité à développer une expertise </a:t>
            </a:r>
            <a:r>
              <a:rPr lang="fr-FR" sz="1400" dirty="0" smtClean="0">
                <a:solidFill>
                  <a:schemeClr val="tx1">
                    <a:lumMod val="75000"/>
                  </a:schemeClr>
                </a:solidFill>
                <a:ea typeface="Segoe UI Black" panose="020B0A02040204020203" pitchFamily="34" charset="0"/>
                <a:cs typeface="Segoe UI Black" panose="020B0A02040204020203" pitchFamily="34" charset="0"/>
              </a:rPr>
              <a:t>scientifique distincte à forte valeur ajoutée et à en faire bénéficier la société.</a:t>
            </a:r>
            <a:endParaRPr lang="fr-FR" sz="1400" dirty="0">
              <a:solidFill>
                <a:schemeClr val="tx1">
                  <a:lumMod val="75000"/>
                </a:schemeClr>
              </a:solidFill>
              <a:ea typeface="Segoe UI Black" panose="020B0A02040204020203" pitchFamily="34" charset="0"/>
              <a:cs typeface="Segoe UI Black" panose="020B0A02040204020203" pitchFamily="34" charset="0"/>
            </a:endParaRPr>
          </a:p>
        </p:txBody>
      </p:sp>
      <p:sp>
        <p:nvSpPr>
          <p:cNvPr id="10" name="Rectangle 9"/>
          <p:cNvSpPr/>
          <p:nvPr/>
        </p:nvSpPr>
        <p:spPr>
          <a:xfrm>
            <a:off x="5724128" y="3064950"/>
            <a:ext cx="3419873" cy="130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EE9300"/>
                </a:solidFill>
                <a:ea typeface="Segoe UI Black" panose="020B0A02040204020203" pitchFamily="34" charset="0"/>
                <a:cs typeface="Segoe UI Black" panose="020B0A02040204020203" pitchFamily="34" charset="0"/>
              </a:rPr>
              <a:t>MANAGEMENT </a:t>
            </a:r>
            <a:br>
              <a:rPr lang="fr-FR" sz="1600" b="1" dirty="0" smtClean="0">
                <a:solidFill>
                  <a:srgbClr val="EE9300"/>
                </a:solidFill>
                <a:ea typeface="Segoe UI Black" panose="020B0A02040204020203" pitchFamily="34" charset="0"/>
                <a:cs typeface="Segoe UI Black" panose="020B0A02040204020203" pitchFamily="34" charset="0"/>
              </a:rPr>
            </a:br>
            <a:r>
              <a:rPr lang="fr-FR" sz="1600" b="1" dirty="0" smtClean="0">
                <a:solidFill>
                  <a:srgbClr val="EE9300"/>
                </a:solidFill>
                <a:ea typeface="Segoe UI Black" panose="020B0A02040204020203" pitchFamily="34" charset="0"/>
                <a:cs typeface="Segoe UI Black" panose="020B0A02040204020203" pitchFamily="34" charset="0"/>
              </a:rPr>
              <a:t>ET PILOTAGE INTERNES</a:t>
            </a:r>
            <a:endParaRPr lang="fr-FR" sz="1600" b="1" dirty="0">
              <a:solidFill>
                <a:srgbClr val="EE9300"/>
              </a:solidFill>
              <a:ea typeface="Segoe UI Black" panose="020B0A02040204020203" pitchFamily="34" charset="0"/>
              <a:cs typeface="Segoe UI Black" panose="020B0A02040204020203" pitchFamily="34" charset="0"/>
            </a:endParaRPr>
          </a:p>
          <a:p>
            <a:pPr marL="285750" indent="-200025">
              <a:buClr>
                <a:srgbClr val="EE9300"/>
              </a:buClr>
              <a:buFont typeface="Wingdings" panose="05000000000000000000" pitchFamily="2" charset="2"/>
              <a:buChar char="§"/>
            </a:pPr>
            <a:r>
              <a:rPr lang="fr-FR" sz="1400" dirty="0" smtClean="0">
                <a:solidFill>
                  <a:schemeClr val="tx1">
                    <a:lumMod val="75000"/>
                  </a:schemeClr>
                </a:solidFill>
                <a:ea typeface="Segoe UI Black" panose="020B0A02040204020203" pitchFamily="34" charset="0"/>
                <a:cs typeface="Segoe UI Black" panose="020B0A02040204020203" pitchFamily="34" charset="0"/>
              </a:rPr>
              <a:t>Pilotage de l’activité opérationnelle</a:t>
            </a:r>
          </a:p>
          <a:p>
            <a:pPr marL="285750" indent="-200025">
              <a:buClr>
                <a:srgbClr val="EE9300"/>
              </a:buClr>
              <a:buFont typeface="Wingdings" panose="05000000000000000000" pitchFamily="2" charset="2"/>
              <a:buChar char="§"/>
            </a:pPr>
            <a:r>
              <a:rPr lang="fr-FR" sz="1400" dirty="0" smtClean="0">
                <a:solidFill>
                  <a:schemeClr val="tx1">
                    <a:lumMod val="75000"/>
                  </a:schemeClr>
                </a:solidFill>
                <a:ea typeface="Segoe UI Black" panose="020B0A02040204020203" pitchFamily="34" charset="0"/>
                <a:cs typeface="Segoe UI Black" panose="020B0A02040204020203" pitchFamily="34" charset="0"/>
              </a:rPr>
              <a:t>Management hiérarchique</a:t>
            </a:r>
          </a:p>
          <a:p>
            <a:pPr marL="285750" indent="-200025">
              <a:buClr>
                <a:srgbClr val="EE9300"/>
              </a:buClr>
              <a:buFont typeface="Wingdings" panose="05000000000000000000" pitchFamily="2" charset="2"/>
              <a:buChar char="§"/>
            </a:pPr>
            <a:r>
              <a:rPr lang="fr-FR" sz="1400" dirty="0" smtClean="0">
                <a:solidFill>
                  <a:schemeClr val="tx1">
                    <a:lumMod val="75000"/>
                  </a:schemeClr>
                </a:solidFill>
                <a:ea typeface="Segoe UI Black" panose="020B0A02040204020203" pitchFamily="34" charset="0"/>
                <a:cs typeface="Segoe UI Black" panose="020B0A02040204020203" pitchFamily="34" charset="0"/>
              </a:rPr>
              <a:t>Management fonctionnel.</a:t>
            </a:r>
            <a:endParaRPr lang="fr-FR" sz="1400" dirty="0">
              <a:solidFill>
                <a:schemeClr val="tx1">
                  <a:lumMod val="75000"/>
                </a:schemeClr>
              </a:solidFill>
              <a:ea typeface="Segoe UI Black" panose="020B0A02040204020203" pitchFamily="34" charset="0"/>
              <a:cs typeface="Segoe UI Black" panose="020B0A02040204020203" pitchFamily="34" charset="0"/>
            </a:endParaRPr>
          </a:p>
        </p:txBody>
      </p:sp>
      <p:pic>
        <p:nvPicPr>
          <p:cNvPr id="16" name="Picture 2" descr="C:\Users\faarnal\Desktop\fleche.png"/>
          <p:cNvPicPr>
            <a:picLocks noChangeAspect="1" noChangeArrowheads="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9835" y="2124935"/>
            <a:ext cx="351854" cy="2638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aarnal\Desktop\fleche.png"/>
          <p:cNvPicPr>
            <a:picLocks noChangeAspect="1" noChangeArrowheads="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9835" y="3496997"/>
            <a:ext cx="351854" cy="26388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85750" y="1329612"/>
            <a:ext cx="8677274" cy="3186354"/>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nvGrpSpPr>
          <p:cNvPr id="11" name="Groupe 10"/>
          <p:cNvGrpSpPr/>
          <p:nvPr/>
        </p:nvGrpSpPr>
        <p:grpSpPr>
          <a:xfrm rot="21136845">
            <a:off x="7110925" y="485256"/>
            <a:ext cx="1897384" cy="1382797"/>
            <a:chOff x="-898551" y="4175396"/>
            <a:chExt cx="1441104" cy="1400355"/>
          </a:xfrm>
        </p:grpSpPr>
        <p:sp>
          <p:nvSpPr>
            <p:cNvPr id="12" name="Ellipse 11"/>
            <p:cNvSpPr/>
            <p:nvPr/>
          </p:nvSpPr>
          <p:spPr>
            <a:xfrm rot="21213165">
              <a:off x="-898551" y="4175396"/>
              <a:ext cx="1441104" cy="1400355"/>
            </a:xfrm>
            <a:prstGeom prst="ellipse">
              <a:avLst/>
            </a:prstGeom>
            <a:solidFill>
              <a:schemeClr val="bg1"/>
            </a:solidFill>
            <a:ln>
              <a:solidFill>
                <a:srgbClr val="2B918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13" name="ZoneTexte 12"/>
            <p:cNvSpPr txBox="1"/>
            <p:nvPr/>
          </p:nvSpPr>
          <p:spPr>
            <a:xfrm>
              <a:off x="-827505" y="4449535"/>
              <a:ext cx="1311330" cy="841549"/>
            </a:xfrm>
            <a:prstGeom prst="rect">
              <a:avLst/>
            </a:prstGeom>
            <a:noFill/>
          </p:spPr>
          <p:txBody>
            <a:bodyPr wrap="square" rtlCol="0">
              <a:spAutoFit/>
            </a:bodyPr>
            <a:lstStyle/>
            <a:p>
              <a:pPr algn="ctr"/>
              <a:r>
                <a:rPr lang="fr-FR" sz="1600" b="1" dirty="0" smtClean="0">
                  <a:solidFill>
                    <a:schemeClr val="bg1">
                      <a:lumMod val="85000"/>
                    </a:schemeClr>
                  </a:solidFill>
                  <a:sym typeface="Wingdings" panose="05000000000000000000" pitchFamily="2" charset="2"/>
                  <a:hlinkClick r:id="rId3"/>
                </a:rPr>
                <a:t></a:t>
              </a:r>
              <a:r>
                <a:rPr lang="fr-FR" sz="1600" b="1" dirty="0" smtClean="0">
                  <a:solidFill>
                    <a:schemeClr val="bg1">
                      <a:lumMod val="85000"/>
                    </a:schemeClr>
                  </a:solidFill>
                </a:rPr>
                <a:t> </a:t>
              </a:r>
              <a:r>
                <a:rPr lang="fr-FR" sz="1600" b="1" dirty="0" smtClean="0">
                  <a:solidFill>
                    <a:srgbClr val="2B918F"/>
                  </a:solidFill>
                </a:rPr>
                <a:t>Le parcours </a:t>
              </a:r>
              <a:br>
                <a:rPr lang="fr-FR" sz="1600" b="1" dirty="0" smtClean="0">
                  <a:solidFill>
                    <a:srgbClr val="2B918F"/>
                  </a:solidFill>
                </a:rPr>
              </a:br>
              <a:r>
                <a:rPr lang="fr-FR" sz="1600" b="1" dirty="0" smtClean="0">
                  <a:solidFill>
                    <a:srgbClr val="2B918F"/>
                  </a:solidFill>
                </a:rPr>
                <a:t>du Consultant complet</a:t>
              </a:r>
            </a:p>
          </p:txBody>
        </p:sp>
      </p:grpSp>
    </p:spTree>
    <p:extLst>
      <p:ext uri="{BB962C8B-B14F-4D97-AF65-F5344CB8AC3E}">
        <p14:creationId xmlns:p14="http://schemas.microsoft.com/office/powerpoint/2010/main" val="8535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LA FORMATION CONSEIL</a:t>
            </a: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31</a:t>
            </a:fld>
            <a:endParaRPr lang="fr-FR" dirty="0"/>
          </a:p>
        </p:txBody>
      </p:sp>
      <p:sp>
        <p:nvSpPr>
          <p:cNvPr id="5" name="Rectangle 4"/>
          <p:cNvSpPr/>
          <p:nvPr/>
        </p:nvSpPr>
        <p:spPr>
          <a:xfrm>
            <a:off x="179514" y="519524"/>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UNE VALEUR-CLÉ DU GROUPE ET DU CONSEIL</a:t>
            </a:r>
            <a:endParaRPr lang="fr-FR" sz="2200" dirty="0">
              <a:solidFill>
                <a:srgbClr val="595959"/>
              </a:solidFill>
              <a:latin typeface="Segoe UI Light" panose="020B0502040204020203" pitchFamily="34" charset="0"/>
              <a:cs typeface="Segoe UI Light" panose="020B0502040204020203" pitchFamily="34" charset="0"/>
            </a:endParaRPr>
          </a:p>
        </p:txBody>
      </p:sp>
      <p:sp>
        <p:nvSpPr>
          <p:cNvPr id="18" name="Rectangle 17"/>
          <p:cNvSpPr/>
          <p:nvPr/>
        </p:nvSpPr>
        <p:spPr>
          <a:xfrm>
            <a:off x="285750" y="1329613"/>
            <a:ext cx="8677274" cy="3263819"/>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aphicFrame>
        <p:nvGraphicFramePr>
          <p:cNvPr id="19" name="Tableau 18"/>
          <p:cNvGraphicFramePr>
            <a:graphicFrameLocks noGrp="1"/>
          </p:cNvGraphicFramePr>
          <p:nvPr>
            <p:extLst>
              <p:ext uri="{D42A27DB-BD31-4B8C-83A1-F6EECF244321}">
                <p14:modId xmlns:p14="http://schemas.microsoft.com/office/powerpoint/2010/main" val="2190158987"/>
              </p:ext>
            </p:extLst>
          </p:nvPr>
        </p:nvGraphicFramePr>
        <p:xfrm>
          <a:off x="683568" y="1426458"/>
          <a:ext cx="8064896" cy="3141810"/>
        </p:xfrm>
        <a:graphic>
          <a:graphicData uri="http://schemas.openxmlformats.org/drawingml/2006/table">
            <a:tbl>
              <a:tblPr firstRow="1" bandRow="1">
                <a:tableStyleId>{5C22544A-7EE6-4342-B048-85BDC9FD1C3A}</a:tableStyleId>
              </a:tblPr>
              <a:tblGrid>
                <a:gridCol w="8064896"/>
              </a:tblGrid>
              <a:tr h="675516">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 Capital Humain est le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premier Actif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d’une société de conseil et une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valeur fondatrice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d’ ACIES</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261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 catalogue de formation Consulting doit permettre le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Développement des consultants</a:t>
                      </a:r>
                      <a:r>
                        <a:rPr lang="fr-FR" sz="1400" b="1" kern="1200" dirty="0" smtClean="0">
                          <a:solidFill>
                            <a:srgbClr val="81D9D7"/>
                          </a:solidFill>
                          <a:latin typeface="+mj-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sur l’ensemble de nos</a:t>
                      </a:r>
                      <a:r>
                        <a:rPr lang="fr-FR" sz="1400" b="1" kern="1200" dirty="0" smtClean="0">
                          <a:solidFill>
                            <a:srgbClr val="81D9D7"/>
                          </a:solidFill>
                          <a:latin typeface="+mj-lt"/>
                          <a:ea typeface="Segoe UI Black" panose="020B0A02040204020203" pitchFamily="34" charset="0"/>
                          <a:cs typeface="Segoe UI Semibold" panose="020B0702040204020203" pitchFamily="34" charset="0"/>
                        </a:rPr>
                        <a:t>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offres</a:t>
                      </a:r>
                      <a:r>
                        <a:rPr lang="fr-FR" sz="1400" b="1" kern="1200" baseline="0" dirty="0" smtClean="0">
                          <a:solidFill>
                            <a:srgbClr val="EE9300"/>
                          </a:solidFill>
                          <a:latin typeface="+mj-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et des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compétences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nécessaires à la réalisation de nos missions et à la satisfaction de nos clients</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20090">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Chaque consultant devra suivre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5 jours de formation par an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sur la base du volontariat et/ou des axes de progrès identifiés par le manager</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20090">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Les demandes de formations (internes ou externes) sont effectuées lors des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évaluations annuelles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(SENA) et validées par le Comité Capital</a:t>
                      </a:r>
                      <a:r>
                        <a:rPr lang="fr-FR" sz="1400" b="1" kern="1200" baseline="0" dirty="0" smtClean="0">
                          <a:solidFill>
                            <a:schemeClr val="tx1"/>
                          </a:solidFill>
                          <a:latin typeface="+mj-lt"/>
                          <a:ea typeface="Segoe UI Black" panose="020B0A02040204020203" pitchFamily="34" charset="0"/>
                          <a:cs typeface="Segoe UI Semibold" panose="020B0702040204020203" pitchFamily="34" charset="0"/>
                        </a:rPr>
                        <a:t> Humain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COCH)</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329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LA FORMATION CONSEIL</a:t>
            </a: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32</a:t>
            </a:fld>
            <a:endParaRPr lang="fr-FR" dirty="0"/>
          </a:p>
        </p:txBody>
      </p:sp>
      <p:sp>
        <p:nvSpPr>
          <p:cNvPr id="4" name="ZoneTexte 3"/>
          <p:cNvSpPr txBox="1"/>
          <p:nvPr/>
        </p:nvSpPr>
        <p:spPr>
          <a:xfrm>
            <a:off x="5072402" y="8894"/>
            <a:ext cx="4062462" cy="276999"/>
          </a:xfrm>
          <a:prstGeom prst="rect">
            <a:avLst/>
          </a:prstGeom>
          <a:noFill/>
        </p:spPr>
        <p:txBody>
          <a:bodyPr wrap="square" rtlCol="0">
            <a:spAutoFit/>
          </a:bodyPr>
          <a:lstStyle/>
          <a:p>
            <a:pPr algn="r"/>
            <a:r>
              <a:rPr lang="fr-FR" sz="1200" dirty="0" smtClean="0"/>
              <a:t>4. Être collaborateur chez ACIES</a:t>
            </a:r>
            <a:endParaRPr lang="fr-FR" sz="1200" dirty="0"/>
          </a:p>
        </p:txBody>
      </p:sp>
      <p:sp>
        <p:nvSpPr>
          <p:cNvPr id="5" name="Rectangle 4"/>
          <p:cNvSpPr/>
          <p:nvPr/>
        </p:nvSpPr>
        <p:spPr>
          <a:xfrm>
            <a:off x="179514" y="519524"/>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LE PRINCIPE DU CATALOGUE DE FORMATIONS</a:t>
            </a:r>
            <a:endParaRPr lang="fr-FR" sz="2200" dirty="0">
              <a:solidFill>
                <a:srgbClr val="595959"/>
              </a:solidFill>
              <a:latin typeface="Segoe UI Light" panose="020B0502040204020203" pitchFamily="34" charset="0"/>
              <a:cs typeface="Segoe UI Light" panose="020B0502040204020203" pitchFamily="34" charset="0"/>
            </a:endParaRPr>
          </a:p>
        </p:txBody>
      </p:sp>
      <p:sp>
        <p:nvSpPr>
          <p:cNvPr id="18" name="Rectangle 17"/>
          <p:cNvSpPr/>
          <p:nvPr/>
        </p:nvSpPr>
        <p:spPr>
          <a:xfrm>
            <a:off x="285750" y="1329612"/>
            <a:ext cx="8677274" cy="3099514"/>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aphicFrame>
        <p:nvGraphicFramePr>
          <p:cNvPr id="19" name="Tableau 18"/>
          <p:cNvGraphicFramePr>
            <a:graphicFrameLocks noGrp="1"/>
          </p:cNvGraphicFramePr>
          <p:nvPr>
            <p:extLst>
              <p:ext uri="{D42A27DB-BD31-4B8C-83A1-F6EECF244321}">
                <p14:modId xmlns:p14="http://schemas.microsoft.com/office/powerpoint/2010/main" val="2576003618"/>
              </p:ext>
            </p:extLst>
          </p:nvPr>
        </p:nvGraphicFramePr>
        <p:xfrm>
          <a:off x="683568" y="1480464"/>
          <a:ext cx="8064896" cy="2970000"/>
        </p:xfrm>
        <a:graphic>
          <a:graphicData uri="http://schemas.openxmlformats.org/drawingml/2006/table">
            <a:tbl>
              <a:tblPr firstRow="1" bandRow="1">
                <a:tableStyleId>{5C22544A-7EE6-4342-B048-85BDC9FD1C3A}</a:tableStyleId>
              </a:tblPr>
              <a:tblGrid>
                <a:gridCol w="8064896"/>
              </a:tblGrid>
              <a:tr h="840351">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 Catalogue propose des formations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internes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(métier essentiellement) et externes (savoir être en particulier ou management)</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765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j-lt"/>
                          <a:ea typeface="Segoe UI Black" panose="020B0A02040204020203" pitchFamily="34" charset="0"/>
                          <a:cs typeface="Segoe UI Semibold" panose="020B0702040204020203" pitchFamily="34" charset="0"/>
                        </a:rPr>
                        <a:t>Le consultant a accès à l’ensemble des formations de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son grade</a:t>
                      </a:r>
                      <a:r>
                        <a:rPr lang="fr-FR" sz="1400" b="1" kern="1200" dirty="0" smtClean="0">
                          <a:solidFill>
                            <a:srgbClr val="FFB337"/>
                          </a:solidFill>
                          <a:latin typeface="+mj-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ou du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grade inférieur</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 sauf exception validée par le manager pour des besoins missions spécifiques</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53143">
                <a:tc>
                  <a:txBody>
                    <a:bodyPr/>
                    <a:lstStyle/>
                    <a:p>
                      <a:pPr algn="l"/>
                      <a:r>
                        <a:rPr lang="fr-FR" sz="1400" b="1" kern="1200" dirty="0" smtClean="0">
                          <a:solidFill>
                            <a:schemeClr val="tx1"/>
                          </a:solidFill>
                          <a:latin typeface="+mj-lt"/>
                          <a:ea typeface="Segoe UI Black" panose="020B0A02040204020203" pitchFamily="34" charset="0"/>
                          <a:cs typeface="Segoe UI Semibold" panose="020B0702040204020203" pitchFamily="34" charset="0"/>
                        </a:rPr>
                        <a:t>Un maximum de formations est réalisé sur les mois de </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septembre</a:t>
                      </a:r>
                      <a:r>
                        <a:rPr lang="fr-FR" sz="1400" b="1" kern="1200" baseline="0" dirty="0" smtClean="0">
                          <a:solidFill>
                            <a:srgbClr val="EE9300"/>
                          </a:solidFill>
                          <a:latin typeface="+mj-lt"/>
                          <a:ea typeface="Segoe UI Black" panose="020B0A02040204020203" pitchFamily="34" charset="0"/>
                          <a:cs typeface="Segoe UI Semibold" panose="020B0702040204020203" pitchFamily="34" charset="0"/>
                        </a:rPr>
                        <a:t> et</a:t>
                      </a:r>
                      <a:r>
                        <a:rPr lang="fr-FR" sz="1400" b="1" kern="1200" dirty="0" smtClean="0">
                          <a:solidFill>
                            <a:srgbClr val="EE9300"/>
                          </a:solidFill>
                          <a:latin typeface="+mj-lt"/>
                          <a:ea typeface="Segoe UI Black" panose="020B0A02040204020203" pitchFamily="34" charset="0"/>
                          <a:cs typeface="Segoe UI Semibold" panose="020B0702040204020203" pitchFamily="34" charset="0"/>
                        </a:rPr>
                        <a:t> octobre</a:t>
                      </a:r>
                      <a:r>
                        <a:rPr lang="fr-FR" sz="1400" b="1" kern="1200" dirty="0" smtClean="0">
                          <a:solidFill>
                            <a:srgbClr val="81D9D7"/>
                          </a:solidFill>
                          <a:latin typeface="+mj-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pour lancer l’exercice</a:t>
                      </a:r>
                      <a:r>
                        <a:rPr lang="fr-FR" sz="1400" b="1" kern="1200" baseline="0" dirty="0" smtClean="0">
                          <a:solidFill>
                            <a:schemeClr val="tx1"/>
                          </a:solidFill>
                          <a:latin typeface="+mj-lt"/>
                          <a:ea typeface="Segoe UI Black" panose="020B0A02040204020203" pitchFamily="34" charset="0"/>
                          <a:cs typeface="Segoe UI Semibold" panose="020B0702040204020203" pitchFamily="34" charset="0"/>
                        </a:rPr>
                        <a:t> ;</a:t>
                      </a:r>
                      <a:r>
                        <a:rPr lang="fr-FR" sz="1400" b="1" kern="1200" dirty="0" smtClean="0">
                          <a:solidFill>
                            <a:schemeClr val="tx1"/>
                          </a:solidFill>
                          <a:latin typeface="+mj-lt"/>
                          <a:ea typeface="Segoe UI Black" panose="020B0A02040204020203" pitchFamily="34" charset="0"/>
                          <a:cs typeface="Segoe UI Semibold" panose="020B0702040204020203" pitchFamily="34" charset="0"/>
                        </a:rPr>
                        <a:t> le reste est réparti tout au long de l’année en fonction des besoins identifiés</a:t>
                      </a:r>
                    </a:p>
                  </a:txBody>
                  <a:tcPr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220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a:solidFill>
                  <a:schemeClr val="accent4"/>
                </a:solidFill>
                <a:latin typeface="Segoe UI Light" panose="020B0502040204020203" pitchFamily="34" charset="0"/>
                <a:cs typeface="Segoe UI Light" panose="020B0502040204020203" pitchFamily="34" charset="0"/>
              </a:rPr>
              <a:t>7</a:t>
            </a:r>
            <a:r>
              <a:rPr lang="fr-FR" dirty="0" smtClean="0"/>
              <a:t/>
            </a:r>
            <a:br>
              <a:rPr lang="fr-FR" dirty="0" smtClean="0"/>
            </a:br>
            <a:r>
              <a:rPr lang="fr-FR" sz="2700" dirty="0" smtClean="0"/>
              <a:t>LA VIE AU SEIN D’ACIES</a:t>
            </a:r>
            <a:endParaRPr lang="fr-FR" sz="2400" dirty="0"/>
          </a:p>
        </p:txBody>
      </p:sp>
    </p:spTree>
    <p:extLst>
      <p:ext uri="{BB962C8B-B14F-4D97-AF65-F5344CB8AC3E}">
        <p14:creationId xmlns:p14="http://schemas.microsoft.com/office/powerpoint/2010/main" val="18511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a:t>LE DRESS CODE</a:t>
            </a:r>
            <a:br>
              <a:rPr lang="fr-FR" dirty="0"/>
            </a:b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34</a:t>
            </a:fld>
            <a:endParaRPr lang="fr-FR" dirty="0"/>
          </a:p>
        </p:txBody>
      </p:sp>
      <p:sp>
        <p:nvSpPr>
          <p:cNvPr id="4" name="ZoneTexte 3"/>
          <p:cNvSpPr txBox="1"/>
          <p:nvPr/>
        </p:nvSpPr>
        <p:spPr>
          <a:xfrm>
            <a:off x="5072402" y="8893"/>
            <a:ext cx="4062462" cy="276999"/>
          </a:xfrm>
          <a:prstGeom prst="rect">
            <a:avLst/>
          </a:prstGeom>
          <a:noFill/>
        </p:spPr>
        <p:txBody>
          <a:bodyPr wrap="square" rtlCol="0">
            <a:spAutoFit/>
          </a:bodyPr>
          <a:lstStyle/>
          <a:p>
            <a:pPr algn="r"/>
            <a:r>
              <a:rPr lang="fr-FR" sz="1200" dirty="0" smtClean="0"/>
              <a:t>5. La vie au sein d’ACIES</a:t>
            </a:r>
            <a:endParaRPr lang="fr-FR" sz="1200" dirty="0"/>
          </a:p>
        </p:txBody>
      </p:sp>
      <p:sp>
        <p:nvSpPr>
          <p:cNvPr id="5" name="Rectangle 4"/>
          <p:cNvSpPr/>
          <p:nvPr/>
        </p:nvSpPr>
        <p:spPr>
          <a:xfrm>
            <a:off x="179512" y="519523"/>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DU LUNDI AU JEUDI, ON S’ADAPTE AUX CODES DU CONSEIL</a:t>
            </a:r>
            <a:endParaRPr lang="fr-FR" sz="2200" dirty="0">
              <a:solidFill>
                <a:srgbClr val="595959"/>
              </a:solidFill>
              <a:latin typeface="Segoe UI Light" panose="020B0502040204020203" pitchFamily="34" charset="0"/>
              <a:cs typeface="Segoe UI Light" panose="020B0502040204020203" pitchFamily="34" charset="0"/>
            </a:endParaRPr>
          </a:p>
        </p:txBody>
      </p:sp>
      <p:pic>
        <p:nvPicPr>
          <p:cNvPr id="8" name="Picture 3" descr="H:\2-Support BUZ\2-Communication\2-Réalisations\2. FICHIERS ALV\GTI\Casual Day\CasualDay_Good.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6277125" y="1711052"/>
            <a:ext cx="1933575" cy="26507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5269012" y="1491630"/>
            <a:ext cx="0" cy="28860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2-Support BUZ\2-Communication\2-Réalisations\2. FICHIERS ALV\GTI\Casual Day\CasualDay_Bad.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906592" y="1407375"/>
            <a:ext cx="2409825" cy="410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faarnal\AppData\Local\Microsoft\Windows\INetCache\Content.Outlook\ZII0GQ5U\EveryDay_Goo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850" y="1407375"/>
            <a:ext cx="3124200" cy="2886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611561" y="3152523"/>
            <a:ext cx="1101680" cy="802896"/>
            <a:chOff x="-898551" y="4175396"/>
            <a:chExt cx="1441104" cy="1400355"/>
          </a:xfrm>
        </p:grpSpPr>
        <p:sp>
          <p:nvSpPr>
            <p:cNvPr id="13" name="Ellipse 12"/>
            <p:cNvSpPr/>
            <p:nvPr/>
          </p:nvSpPr>
          <p:spPr>
            <a:xfrm rot="21213165">
              <a:off x="-898551" y="4175396"/>
              <a:ext cx="1441104" cy="1400355"/>
            </a:xfrm>
            <a:prstGeom prst="ellipse">
              <a:avLst/>
            </a:prstGeom>
            <a:solidFill>
              <a:srgbClr val="EE9300"/>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14" name="ZoneTexte 13"/>
            <p:cNvSpPr txBox="1"/>
            <p:nvPr/>
          </p:nvSpPr>
          <p:spPr>
            <a:xfrm>
              <a:off x="-893037" y="4539623"/>
              <a:ext cx="1430074" cy="1019924"/>
            </a:xfrm>
            <a:prstGeom prst="rect">
              <a:avLst/>
            </a:prstGeom>
            <a:noFill/>
          </p:spPr>
          <p:txBody>
            <a:bodyPr wrap="none" rtlCol="0">
              <a:spAutoFit/>
            </a:bodyPr>
            <a:lstStyle/>
            <a:p>
              <a:pPr algn="ctr"/>
              <a:r>
                <a:rPr lang="fr-FR" sz="1600" b="1" dirty="0" smtClean="0">
                  <a:solidFill>
                    <a:prstClr val="white"/>
                  </a:solidFill>
                </a:rPr>
                <a:t>Pantalon </a:t>
              </a:r>
              <a:br>
                <a:rPr lang="fr-FR" sz="1600" b="1" dirty="0" smtClean="0">
                  <a:solidFill>
                    <a:prstClr val="white"/>
                  </a:solidFill>
                </a:rPr>
              </a:br>
              <a:r>
                <a:rPr lang="fr-FR" sz="1600" b="1" dirty="0" smtClean="0">
                  <a:solidFill>
                    <a:prstClr val="white"/>
                  </a:solidFill>
                </a:rPr>
                <a:t>ou jupe</a:t>
              </a:r>
              <a:endParaRPr lang="fr-FR" sz="1600" b="1" dirty="0">
                <a:solidFill>
                  <a:prstClr val="white"/>
                </a:solidFill>
              </a:endParaRPr>
            </a:p>
          </p:txBody>
        </p:sp>
      </p:grpSp>
      <p:grpSp>
        <p:nvGrpSpPr>
          <p:cNvPr id="15" name="Groupe 14"/>
          <p:cNvGrpSpPr/>
          <p:nvPr/>
        </p:nvGrpSpPr>
        <p:grpSpPr>
          <a:xfrm>
            <a:off x="2970887" y="3135567"/>
            <a:ext cx="1385089" cy="1157883"/>
            <a:chOff x="-898551" y="4175396"/>
            <a:chExt cx="1495514" cy="1623210"/>
          </a:xfrm>
        </p:grpSpPr>
        <p:sp>
          <p:nvSpPr>
            <p:cNvPr id="16" name="Ellipse 15"/>
            <p:cNvSpPr/>
            <p:nvPr/>
          </p:nvSpPr>
          <p:spPr>
            <a:xfrm rot="21213165">
              <a:off x="-898551" y="4175396"/>
              <a:ext cx="1441104" cy="1400355"/>
            </a:xfrm>
            <a:prstGeom prst="ellipse">
              <a:avLst/>
            </a:prstGeom>
            <a:solidFill>
              <a:srgbClr val="EE9300"/>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17" name="ZoneTexte 16"/>
            <p:cNvSpPr txBox="1"/>
            <p:nvPr/>
          </p:nvSpPr>
          <p:spPr>
            <a:xfrm>
              <a:off x="-806419" y="4362110"/>
              <a:ext cx="1403382" cy="1436496"/>
            </a:xfrm>
            <a:prstGeom prst="rect">
              <a:avLst/>
            </a:prstGeom>
            <a:noFill/>
          </p:spPr>
          <p:txBody>
            <a:bodyPr wrap="square" rtlCol="0">
              <a:spAutoFit/>
            </a:bodyPr>
            <a:lstStyle/>
            <a:p>
              <a:pPr algn="ctr"/>
              <a:r>
                <a:rPr lang="fr-FR" sz="1600" b="1" dirty="0" smtClean="0">
                  <a:solidFill>
                    <a:prstClr val="white"/>
                  </a:solidFill>
                </a:rPr>
                <a:t>Cravate </a:t>
              </a:r>
              <a:br>
                <a:rPr lang="fr-FR" sz="1600" b="1" dirty="0" smtClean="0">
                  <a:solidFill>
                    <a:prstClr val="white"/>
                  </a:solidFill>
                </a:rPr>
              </a:br>
              <a:r>
                <a:rPr lang="fr-FR" sz="1600" b="1" dirty="0" smtClean="0">
                  <a:solidFill>
                    <a:prstClr val="white"/>
                  </a:solidFill>
                </a:rPr>
                <a:t>chez </a:t>
              </a:r>
              <a:br>
                <a:rPr lang="fr-FR" sz="1600" b="1" dirty="0" smtClean="0">
                  <a:solidFill>
                    <a:prstClr val="white"/>
                  </a:solidFill>
                </a:rPr>
              </a:br>
              <a:r>
                <a:rPr lang="fr-FR" sz="1600" b="1" dirty="0" smtClean="0">
                  <a:solidFill>
                    <a:prstClr val="white"/>
                  </a:solidFill>
                </a:rPr>
                <a:t>le client</a:t>
              </a:r>
              <a:endParaRPr lang="fr-FR" sz="1600" b="1" dirty="0">
                <a:solidFill>
                  <a:prstClr val="white"/>
                </a:solidFill>
              </a:endParaRPr>
            </a:p>
          </p:txBody>
        </p:sp>
      </p:grpSp>
    </p:spTree>
    <p:extLst>
      <p:ext uri="{BB962C8B-B14F-4D97-AF65-F5344CB8AC3E}">
        <p14:creationId xmlns:p14="http://schemas.microsoft.com/office/powerpoint/2010/main" val="59531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a:t>LE DRESS CODE</a:t>
            </a:r>
            <a:br>
              <a:rPr lang="fr-FR" dirty="0"/>
            </a:br>
            <a:endParaRPr lang="fr-FR" dirty="0"/>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35</a:t>
            </a:fld>
            <a:endParaRPr lang="fr-FR" dirty="0"/>
          </a:p>
        </p:txBody>
      </p:sp>
      <p:sp>
        <p:nvSpPr>
          <p:cNvPr id="4" name="ZoneTexte 3"/>
          <p:cNvSpPr txBox="1"/>
          <p:nvPr/>
        </p:nvSpPr>
        <p:spPr>
          <a:xfrm>
            <a:off x="5072402" y="8893"/>
            <a:ext cx="4062462" cy="276999"/>
          </a:xfrm>
          <a:prstGeom prst="rect">
            <a:avLst/>
          </a:prstGeom>
          <a:noFill/>
        </p:spPr>
        <p:txBody>
          <a:bodyPr wrap="square" rtlCol="0">
            <a:spAutoFit/>
          </a:bodyPr>
          <a:lstStyle/>
          <a:p>
            <a:pPr algn="r"/>
            <a:r>
              <a:rPr lang="fr-FR" sz="1200" dirty="0" smtClean="0"/>
              <a:t>5. La vie au sein d’ACIES</a:t>
            </a:r>
            <a:endParaRPr lang="fr-FR" sz="1200" dirty="0"/>
          </a:p>
        </p:txBody>
      </p:sp>
      <p:sp>
        <p:nvSpPr>
          <p:cNvPr id="5" name="Rectangle 4"/>
          <p:cNvSpPr/>
          <p:nvPr/>
        </p:nvSpPr>
        <p:spPr>
          <a:xfrm>
            <a:off x="179512" y="519523"/>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LE VENDREDI, C’EST FRIDAY WEAR</a:t>
            </a:r>
            <a:endParaRPr lang="fr-FR" sz="2200" dirty="0">
              <a:solidFill>
                <a:srgbClr val="595959"/>
              </a:solidFill>
              <a:latin typeface="Segoe UI Light" panose="020B0502040204020203" pitchFamily="34" charset="0"/>
              <a:cs typeface="Segoe UI Light" panose="020B0502040204020203" pitchFamily="34" charset="0"/>
            </a:endParaRPr>
          </a:p>
        </p:txBody>
      </p:sp>
      <p:cxnSp>
        <p:nvCxnSpPr>
          <p:cNvPr id="18" name="Connecteur droit 17"/>
          <p:cNvCxnSpPr/>
          <p:nvPr/>
        </p:nvCxnSpPr>
        <p:spPr>
          <a:xfrm>
            <a:off x="4716016" y="1521365"/>
            <a:ext cx="0" cy="28860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2" descr="H:\2-Support BUZ\2-Communication\2-Réalisations\2. FICHIERS ALV\GTI\Casual Day\CasualDay_B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528" y="1437625"/>
            <a:ext cx="2409825" cy="29646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H:\2-Support BUZ\2-Communication\2-Réalisations\2. FICHIERS ALV\GTI\Casual Day\CasualDay_Goo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448339"/>
            <a:ext cx="1933575" cy="294322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e 20"/>
          <p:cNvGrpSpPr/>
          <p:nvPr/>
        </p:nvGrpSpPr>
        <p:grpSpPr>
          <a:xfrm>
            <a:off x="951098" y="3219307"/>
            <a:ext cx="1093248" cy="749729"/>
            <a:chOff x="-915113" y="4175396"/>
            <a:chExt cx="1531489" cy="1400355"/>
          </a:xfrm>
        </p:grpSpPr>
        <p:sp>
          <p:nvSpPr>
            <p:cNvPr id="22" name="Ellipse 21"/>
            <p:cNvSpPr/>
            <p:nvPr/>
          </p:nvSpPr>
          <p:spPr>
            <a:xfrm rot="21213165">
              <a:off x="-898551" y="4175396"/>
              <a:ext cx="1441104" cy="1400355"/>
            </a:xfrm>
            <a:prstGeom prst="ellipse">
              <a:avLst/>
            </a:prstGeom>
            <a:solidFill>
              <a:srgbClr val="EE9300"/>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23" name="ZoneTexte 22"/>
            <p:cNvSpPr txBox="1"/>
            <p:nvPr/>
          </p:nvSpPr>
          <p:spPr>
            <a:xfrm>
              <a:off x="-915113" y="4478016"/>
              <a:ext cx="1531489" cy="1092251"/>
            </a:xfrm>
            <a:prstGeom prst="rect">
              <a:avLst/>
            </a:prstGeom>
            <a:noFill/>
          </p:spPr>
          <p:txBody>
            <a:bodyPr wrap="none" rtlCol="0">
              <a:spAutoFit/>
            </a:bodyPr>
            <a:lstStyle/>
            <a:p>
              <a:pPr algn="ctr"/>
              <a:r>
                <a:rPr lang="fr-FR" sz="1600" b="1" dirty="0" smtClean="0">
                  <a:solidFill>
                    <a:prstClr val="white"/>
                  </a:solidFill>
                </a:rPr>
                <a:t>Pantalon </a:t>
              </a:r>
              <a:br>
                <a:rPr lang="fr-FR" sz="1600" b="1" dirty="0" smtClean="0">
                  <a:solidFill>
                    <a:prstClr val="white"/>
                  </a:solidFill>
                </a:rPr>
              </a:br>
              <a:r>
                <a:rPr lang="fr-FR" sz="1600" b="1" dirty="0" smtClean="0">
                  <a:solidFill>
                    <a:prstClr val="white"/>
                  </a:solidFill>
                </a:rPr>
                <a:t>ou jupe</a:t>
              </a:r>
              <a:endParaRPr lang="fr-FR" sz="1600" b="1" dirty="0">
                <a:solidFill>
                  <a:prstClr val="white"/>
                </a:solidFill>
              </a:endParaRPr>
            </a:p>
          </p:txBody>
        </p:sp>
      </p:grpSp>
    </p:spTree>
    <p:extLst>
      <p:ext uri="{BB962C8B-B14F-4D97-AF65-F5344CB8AC3E}">
        <p14:creationId xmlns:p14="http://schemas.microsoft.com/office/powerpoint/2010/main" val="12043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36</a:t>
            </a:fld>
            <a:endParaRPr lang="fr-FR" dirty="0"/>
          </a:p>
        </p:txBody>
      </p:sp>
      <p:sp>
        <p:nvSpPr>
          <p:cNvPr id="3" name="ZoneTexte 2"/>
          <p:cNvSpPr txBox="1"/>
          <p:nvPr/>
        </p:nvSpPr>
        <p:spPr>
          <a:xfrm>
            <a:off x="251520" y="188517"/>
            <a:ext cx="3024336" cy="369332"/>
          </a:xfrm>
          <a:prstGeom prst="rect">
            <a:avLst/>
          </a:prstGeom>
          <a:solidFill>
            <a:srgbClr val="F29400">
              <a:alpha val="87000"/>
            </a:srgbClr>
          </a:solidFill>
        </p:spPr>
        <p:txBody>
          <a:bodyPr wrap="square" lIns="72000" rIns="72000" rtlCol="0">
            <a:spAutoFit/>
          </a:bodyPr>
          <a:lstStyle/>
          <a:p>
            <a:r>
              <a:rPr lang="fr-FR" dirty="0" smtClean="0">
                <a:solidFill>
                  <a:schemeClr val="bg1"/>
                </a:solidFill>
                <a:latin typeface="Segoe UI" panose="020B0502040204020203" pitchFamily="34" charset="0"/>
                <a:cs typeface="Segoe UI" panose="020B0502040204020203" pitchFamily="34" charset="0"/>
              </a:rPr>
              <a:t>LE BÂTIMENT ET ALENTOUR</a:t>
            </a:r>
            <a:endParaRPr lang="fr-FR" dirty="0">
              <a:solidFill>
                <a:schemeClr val="bg1"/>
              </a:solidFill>
              <a:latin typeface="Segoe UI" panose="020B0502040204020203" pitchFamily="34" charset="0"/>
              <a:cs typeface="Segoe UI" panose="020B0502040204020203" pitchFamily="34" charset="0"/>
            </a:endParaRPr>
          </a:p>
        </p:txBody>
      </p:sp>
      <p:sp>
        <p:nvSpPr>
          <p:cNvPr id="4" name="ZoneTexte 3"/>
          <p:cNvSpPr txBox="1"/>
          <p:nvPr/>
        </p:nvSpPr>
        <p:spPr>
          <a:xfrm>
            <a:off x="5072402" y="8893"/>
            <a:ext cx="4062462" cy="276999"/>
          </a:xfrm>
          <a:prstGeom prst="rect">
            <a:avLst/>
          </a:prstGeom>
          <a:noFill/>
        </p:spPr>
        <p:txBody>
          <a:bodyPr wrap="square" rtlCol="0">
            <a:spAutoFit/>
          </a:bodyPr>
          <a:lstStyle/>
          <a:p>
            <a:pPr algn="r"/>
            <a:r>
              <a:rPr lang="fr-FR" sz="1200" dirty="0" smtClean="0"/>
              <a:t>5. La vie au sein d’ACIES</a:t>
            </a:r>
            <a:endParaRPr lang="fr-FR" sz="1200" dirty="0"/>
          </a:p>
        </p:txBody>
      </p:sp>
      <p:sp>
        <p:nvSpPr>
          <p:cNvPr id="5" name="Rectangle 4"/>
          <p:cNvSpPr/>
          <p:nvPr/>
        </p:nvSpPr>
        <p:spPr>
          <a:xfrm>
            <a:off x="179512" y="519523"/>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LE PAVILLON 52</a:t>
            </a:r>
            <a:endParaRPr lang="fr-FR" sz="2200" dirty="0">
              <a:solidFill>
                <a:srgbClr val="595959"/>
              </a:solidFill>
              <a:latin typeface="Segoe UI Light" panose="020B0502040204020203" pitchFamily="34" charset="0"/>
              <a:cs typeface="Segoe UI Light" panose="020B0502040204020203" pitchFamily="34" charset="0"/>
            </a:endParaRP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0220" y="1529522"/>
            <a:ext cx="2520280" cy="268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18172" y="1275606"/>
            <a:ext cx="2232248" cy="338554"/>
          </a:xfrm>
          <a:prstGeom prst="rect">
            <a:avLst/>
          </a:prstGeom>
          <a:noFill/>
        </p:spPr>
        <p:txBody>
          <a:bodyPr wrap="square" rtlCol="0">
            <a:spAutoFit/>
          </a:bodyPr>
          <a:lstStyle/>
          <a:p>
            <a:pPr algn="ctr"/>
            <a:r>
              <a:rPr lang="fr-FR" sz="1600" b="1" dirty="0" smtClean="0">
                <a:solidFill>
                  <a:schemeClr val="bg1">
                    <a:lumMod val="85000"/>
                  </a:schemeClr>
                </a:solidFill>
                <a:sym typeface="Wingdings" panose="05000000000000000000" pitchFamily="2" charset="2"/>
                <a:hlinkClick r:id="rId3"/>
              </a:rPr>
              <a:t></a:t>
            </a:r>
            <a:r>
              <a:rPr lang="fr-FR" sz="1600" b="1" dirty="0" smtClean="0">
                <a:solidFill>
                  <a:schemeClr val="bg1">
                    <a:lumMod val="85000"/>
                  </a:schemeClr>
                </a:solidFill>
              </a:rPr>
              <a:t> </a:t>
            </a:r>
            <a:r>
              <a:rPr lang="fr-FR" sz="1200" b="1" dirty="0" smtClean="0">
                <a:solidFill>
                  <a:srgbClr val="36B8B5"/>
                </a:solidFill>
              </a:rPr>
              <a:t>Livret d’accueil</a:t>
            </a:r>
            <a:endParaRPr lang="fr-FR" sz="1400" b="1" dirty="0" smtClean="0">
              <a:solidFill>
                <a:srgbClr val="36B8B5"/>
              </a:solidFill>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86524" y="1529522"/>
            <a:ext cx="5145916" cy="268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1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37</a:t>
            </a:fld>
            <a:endParaRPr lang="fr-FR" dirty="0"/>
          </a:p>
        </p:txBody>
      </p:sp>
      <p:sp>
        <p:nvSpPr>
          <p:cNvPr id="3" name="ZoneTexte 2"/>
          <p:cNvSpPr txBox="1"/>
          <p:nvPr/>
        </p:nvSpPr>
        <p:spPr>
          <a:xfrm>
            <a:off x="251520" y="188517"/>
            <a:ext cx="1440160" cy="369332"/>
          </a:xfrm>
          <a:prstGeom prst="rect">
            <a:avLst/>
          </a:prstGeom>
          <a:solidFill>
            <a:srgbClr val="F29400">
              <a:alpha val="87000"/>
            </a:srgbClr>
          </a:solidFill>
        </p:spPr>
        <p:txBody>
          <a:bodyPr wrap="square" lIns="72000" rIns="72000" rtlCol="0">
            <a:spAutoFit/>
          </a:bodyPr>
          <a:lstStyle/>
          <a:p>
            <a:r>
              <a:rPr lang="fr-FR" dirty="0" smtClean="0">
                <a:solidFill>
                  <a:schemeClr val="bg1"/>
                </a:solidFill>
                <a:latin typeface="Segoe UI" panose="020B0502040204020203" pitchFamily="34" charset="0"/>
                <a:cs typeface="Segoe UI" panose="020B0502040204020203" pitchFamily="34" charset="0"/>
              </a:rPr>
              <a:t>L’INTRANET</a:t>
            </a:r>
            <a:endParaRPr lang="fr-FR" dirty="0">
              <a:solidFill>
                <a:schemeClr val="bg1"/>
              </a:solidFill>
              <a:latin typeface="Segoe UI" panose="020B0502040204020203" pitchFamily="34" charset="0"/>
              <a:cs typeface="Segoe UI" panose="020B0502040204020203" pitchFamily="34" charset="0"/>
            </a:endParaRPr>
          </a:p>
        </p:txBody>
      </p:sp>
      <p:sp>
        <p:nvSpPr>
          <p:cNvPr id="4" name="ZoneTexte 3"/>
          <p:cNvSpPr txBox="1"/>
          <p:nvPr/>
        </p:nvSpPr>
        <p:spPr>
          <a:xfrm>
            <a:off x="5072402" y="8893"/>
            <a:ext cx="4062462" cy="276999"/>
          </a:xfrm>
          <a:prstGeom prst="rect">
            <a:avLst/>
          </a:prstGeom>
          <a:noFill/>
        </p:spPr>
        <p:txBody>
          <a:bodyPr wrap="square" rtlCol="0">
            <a:spAutoFit/>
          </a:bodyPr>
          <a:lstStyle/>
          <a:p>
            <a:pPr algn="r"/>
            <a:r>
              <a:rPr lang="fr-FR" sz="1200" dirty="0" smtClean="0"/>
              <a:t>5. La vie au sein d’ACIES</a:t>
            </a:r>
            <a:endParaRPr lang="fr-FR" sz="1200" dirty="0"/>
          </a:p>
        </p:txBody>
      </p:sp>
      <p:sp>
        <p:nvSpPr>
          <p:cNvPr id="5" name="Rectangle 4"/>
          <p:cNvSpPr/>
          <p:nvPr/>
        </p:nvSpPr>
        <p:spPr>
          <a:xfrm>
            <a:off x="179512" y="519523"/>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POINT CENTRAL DE LA COMMUNICATION INTERNE</a:t>
            </a:r>
            <a:endParaRPr lang="fr-FR" sz="2200" dirty="0">
              <a:solidFill>
                <a:srgbClr val="595959"/>
              </a:solidFill>
              <a:latin typeface="Segoe UI Light" panose="020B0502040204020203" pitchFamily="34" charset="0"/>
              <a:cs typeface="Segoe UI Light" panose="020B0502040204020203" pitchFamily="34" charset="0"/>
            </a:endParaRP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r="18601"/>
          <a:stretch/>
        </p:blipFill>
        <p:spPr bwMode="auto">
          <a:xfrm>
            <a:off x="539552" y="1599642"/>
            <a:ext cx="3899098" cy="243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rot="21136845">
            <a:off x="1119043" y="1774229"/>
            <a:ext cx="2713147" cy="1965912"/>
            <a:chOff x="-900516" y="4175396"/>
            <a:chExt cx="1449465" cy="1400355"/>
          </a:xfrm>
        </p:grpSpPr>
        <p:sp>
          <p:nvSpPr>
            <p:cNvPr id="8" name="Ellipse 7"/>
            <p:cNvSpPr/>
            <p:nvPr/>
          </p:nvSpPr>
          <p:spPr>
            <a:xfrm rot="21213165">
              <a:off x="-898551" y="4175396"/>
              <a:ext cx="1441104" cy="1400355"/>
            </a:xfrm>
            <a:prstGeom prst="ellipse">
              <a:avLst/>
            </a:prstGeom>
            <a:solidFill>
              <a:srgbClr val="2B918F">
                <a:alpha val="77000"/>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9" name="ZoneTexte 8"/>
            <p:cNvSpPr txBox="1"/>
            <p:nvPr/>
          </p:nvSpPr>
          <p:spPr>
            <a:xfrm>
              <a:off x="-900516" y="4292932"/>
              <a:ext cx="1449465" cy="1074251"/>
            </a:xfrm>
            <a:prstGeom prst="rect">
              <a:avLst/>
            </a:prstGeom>
            <a:noFill/>
          </p:spPr>
          <p:txBody>
            <a:bodyPr wrap="square" rtlCol="0">
              <a:spAutoFit/>
            </a:bodyPr>
            <a:lstStyle/>
            <a:p>
              <a:pPr algn="ctr">
                <a:spcAft>
                  <a:spcPts val="1200"/>
                </a:spcAft>
              </a:pPr>
              <a:r>
                <a:rPr lang="fr-FR" sz="2400" b="1" dirty="0" smtClean="0">
                  <a:solidFill>
                    <a:schemeClr val="bg1"/>
                  </a:solidFill>
                  <a:latin typeface="Segoe UI Semibold" panose="020B0702040204020203" pitchFamily="34" charset="0"/>
                  <a:cs typeface="Segoe UI Semibold" panose="020B0702040204020203" pitchFamily="34" charset="0"/>
                </a:rPr>
                <a:t>News</a:t>
              </a:r>
            </a:p>
            <a:p>
              <a:pPr algn="ctr">
                <a:spcAft>
                  <a:spcPts val="1200"/>
                </a:spcAft>
              </a:pPr>
              <a:r>
                <a:rPr lang="fr-FR" sz="2400" b="1" dirty="0" smtClean="0">
                  <a:solidFill>
                    <a:schemeClr val="bg1"/>
                  </a:solidFill>
                  <a:latin typeface="Segoe UI Semibold" panose="020B0702040204020203" pitchFamily="34" charset="0"/>
                  <a:cs typeface="Segoe UI Semibold" panose="020B0702040204020203" pitchFamily="34" charset="0"/>
                </a:rPr>
                <a:t>Vie de l’entreprise</a:t>
              </a:r>
            </a:p>
            <a:p>
              <a:pPr algn="ctr">
                <a:spcAft>
                  <a:spcPts val="1200"/>
                </a:spcAft>
              </a:pPr>
              <a:r>
                <a:rPr lang="fr-FR" sz="2400" b="1" dirty="0" smtClean="0">
                  <a:solidFill>
                    <a:schemeClr val="bg1"/>
                  </a:solidFill>
                  <a:latin typeface="Segoe UI Semibold" panose="020B0702040204020203" pitchFamily="34" charset="0"/>
                  <a:cs typeface="Segoe UI Semibold" panose="020B0702040204020203" pitchFamily="34" charset="0"/>
                </a:rPr>
                <a:t>Organisation</a:t>
              </a:r>
            </a:p>
          </p:txBody>
        </p:sp>
      </p:grpSp>
      <p:pic>
        <p:nvPicPr>
          <p:cNvPr id="10"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07115" y="1005576"/>
            <a:ext cx="4169742" cy="207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e 10"/>
          <p:cNvGrpSpPr/>
          <p:nvPr/>
        </p:nvGrpSpPr>
        <p:grpSpPr>
          <a:xfrm rot="21136845">
            <a:off x="5368097" y="1101121"/>
            <a:ext cx="2713147" cy="1965912"/>
            <a:chOff x="-900516" y="4175396"/>
            <a:chExt cx="1449465" cy="1400355"/>
          </a:xfrm>
        </p:grpSpPr>
        <p:sp>
          <p:nvSpPr>
            <p:cNvPr id="12" name="Ellipse 11"/>
            <p:cNvSpPr/>
            <p:nvPr/>
          </p:nvSpPr>
          <p:spPr>
            <a:xfrm rot="21213165">
              <a:off x="-898551" y="4175396"/>
              <a:ext cx="1441104" cy="1400355"/>
            </a:xfrm>
            <a:prstGeom prst="ellipse">
              <a:avLst/>
            </a:prstGeom>
            <a:solidFill>
              <a:srgbClr val="2B918F">
                <a:alpha val="77000"/>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13" name="ZoneTexte 12"/>
            <p:cNvSpPr txBox="1"/>
            <p:nvPr/>
          </p:nvSpPr>
          <p:spPr>
            <a:xfrm>
              <a:off x="-900516" y="4534090"/>
              <a:ext cx="1449465" cy="591934"/>
            </a:xfrm>
            <a:prstGeom prst="rect">
              <a:avLst/>
            </a:prstGeom>
            <a:noFill/>
          </p:spPr>
          <p:txBody>
            <a:bodyPr wrap="square" rtlCol="0">
              <a:spAutoFit/>
            </a:bodyPr>
            <a:lstStyle/>
            <a:p>
              <a:pPr algn="ctr">
                <a:spcAft>
                  <a:spcPts val="1200"/>
                </a:spcAft>
              </a:pPr>
              <a:r>
                <a:rPr lang="fr-FR" sz="2400" b="1" dirty="0" smtClean="0">
                  <a:solidFill>
                    <a:schemeClr val="bg1"/>
                  </a:solidFill>
                  <a:latin typeface="Segoe UI Semibold" panose="020B0702040204020203" pitchFamily="34" charset="0"/>
                  <a:cs typeface="Segoe UI Semibold" panose="020B0702040204020203" pitchFamily="34" charset="0"/>
                </a:rPr>
                <a:t>Documentation </a:t>
              </a:r>
              <a:br>
                <a:rPr lang="fr-FR" sz="2400" b="1" dirty="0" smtClean="0">
                  <a:solidFill>
                    <a:schemeClr val="bg1"/>
                  </a:solidFill>
                  <a:latin typeface="Segoe UI Semibold" panose="020B0702040204020203" pitchFamily="34" charset="0"/>
                  <a:cs typeface="Segoe UI Semibold" panose="020B0702040204020203" pitchFamily="34" charset="0"/>
                </a:rPr>
              </a:br>
              <a:r>
                <a:rPr lang="fr-FR" sz="2400" b="1" dirty="0" smtClean="0">
                  <a:solidFill>
                    <a:schemeClr val="bg1"/>
                  </a:solidFill>
                  <a:latin typeface="Segoe UI Semibold" panose="020B0702040204020203" pitchFamily="34" charset="0"/>
                  <a:cs typeface="Segoe UI Semibold" panose="020B0702040204020203" pitchFamily="34" charset="0"/>
                </a:rPr>
                <a:t>et outils métier</a:t>
              </a:r>
            </a:p>
          </p:txBody>
        </p:sp>
      </p:grpSp>
      <p:pic>
        <p:nvPicPr>
          <p:cNvPr id="14" name="Picture 3"/>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b="33384"/>
          <a:stretch/>
        </p:blipFill>
        <p:spPr bwMode="auto">
          <a:xfrm>
            <a:off x="4707116" y="3266982"/>
            <a:ext cx="3753317" cy="160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e 14"/>
          <p:cNvGrpSpPr/>
          <p:nvPr/>
        </p:nvGrpSpPr>
        <p:grpSpPr>
          <a:xfrm rot="21136845">
            <a:off x="5553292" y="3210520"/>
            <a:ext cx="2504918" cy="1815032"/>
            <a:chOff x="-900516" y="4175396"/>
            <a:chExt cx="1449465" cy="1400355"/>
          </a:xfrm>
        </p:grpSpPr>
        <p:sp>
          <p:nvSpPr>
            <p:cNvPr id="16" name="Ellipse 15"/>
            <p:cNvSpPr/>
            <p:nvPr/>
          </p:nvSpPr>
          <p:spPr>
            <a:xfrm rot="21213165">
              <a:off x="-898551" y="4175396"/>
              <a:ext cx="1441104" cy="1400355"/>
            </a:xfrm>
            <a:prstGeom prst="ellipse">
              <a:avLst/>
            </a:prstGeom>
            <a:solidFill>
              <a:srgbClr val="2B918F">
                <a:alpha val="77000"/>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17" name="ZoneTexte 16"/>
            <p:cNvSpPr txBox="1"/>
            <p:nvPr/>
          </p:nvSpPr>
          <p:spPr>
            <a:xfrm>
              <a:off x="-900516" y="4450122"/>
              <a:ext cx="1449465" cy="759870"/>
            </a:xfrm>
            <a:prstGeom prst="rect">
              <a:avLst/>
            </a:prstGeom>
            <a:noFill/>
          </p:spPr>
          <p:txBody>
            <a:bodyPr wrap="square" rtlCol="0">
              <a:spAutoFit/>
            </a:bodyPr>
            <a:lstStyle/>
            <a:p>
              <a:pPr algn="ctr">
                <a:spcAft>
                  <a:spcPts val="1200"/>
                </a:spcAft>
              </a:pPr>
              <a:r>
                <a:rPr lang="fr-FR" sz="2400" b="1" dirty="0" smtClean="0">
                  <a:solidFill>
                    <a:schemeClr val="bg1"/>
                  </a:solidFill>
                  <a:latin typeface="Segoe UI Semibold" panose="020B0702040204020203" pitchFamily="34" charset="0"/>
                  <a:cs typeface="Segoe UI Semibold" panose="020B0702040204020203" pitchFamily="34" charset="0"/>
                </a:rPr>
                <a:t>Applis société</a:t>
              </a:r>
            </a:p>
            <a:p>
              <a:pPr algn="ctr">
                <a:spcAft>
                  <a:spcPts val="1200"/>
                </a:spcAft>
              </a:pPr>
              <a:r>
                <a:rPr lang="fr-FR" sz="2400" b="1" dirty="0" smtClean="0">
                  <a:solidFill>
                    <a:schemeClr val="bg1"/>
                  </a:solidFill>
                  <a:latin typeface="Segoe UI Semibold" panose="020B0702040204020203" pitchFamily="34" charset="0"/>
                  <a:cs typeface="Segoe UI Semibold" panose="020B0702040204020203" pitchFamily="34" charset="0"/>
                </a:rPr>
                <a:t>Applis métier</a:t>
              </a:r>
            </a:p>
          </p:txBody>
        </p:sp>
      </p:grpSp>
    </p:spTree>
    <p:extLst>
      <p:ext uri="{BB962C8B-B14F-4D97-AF65-F5344CB8AC3E}">
        <p14:creationId xmlns:p14="http://schemas.microsoft.com/office/powerpoint/2010/main" val="22436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38</a:t>
            </a:fld>
            <a:endParaRPr lang="fr-FR" dirty="0"/>
          </a:p>
        </p:txBody>
      </p:sp>
      <p:sp>
        <p:nvSpPr>
          <p:cNvPr id="3" name="ZoneTexte 2"/>
          <p:cNvSpPr txBox="1"/>
          <p:nvPr/>
        </p:nvSpPr>
        <p:spPr>
          <a:xfrm>
            <a:off x="251521" y="188517"/>
            <a:ext cx="2444055" cy="369332"/>
          </a:xfrm>
          <a:prstGeom prst="rect">
            <a:avLst/>
          </a:prstGeom>
          <a:solidFill>
            <a:srgbClr val="F29400">
              <a:alpha val="87000"/>
            </a:srgbClr>
          </a:solidFill>
        </p:spPr>
        <p:txBody>
          <a:bodyPr wrap="square" lIns="72000" rIns="72000" rtlCol="0">
            <a:spAutoFit/>
          </a:bodyPr>
          <a:lstStyle/>
          <a:p>
            <a:r>
              <a:rPr lang="fr-FR" dirty="0" smtClean="0">
                <a:solidFill>
                  <a:schemeClr val="bg1"/>
                </a:solidFill>
                <a:latin typeface="Segoe UI" panose="020B0502040204020203" pitchFamily="34" charset="0"/>
                <a:cs typeface="Segoe UI" panose="020B0502040204020203" pitchFamily="34" charset="0"/>
              </a:rPr>
              <a:t>LA COMMUNICATION</a:t>
            </a:r>
            <a:endParaRPr lang="fr-FR" dirty="0">
              <a:solidFill>
                <a:schemeClr val="bg1"/>
              </a:solidFill>
              <a:latin typeface="Segoe UI" panose="020B0502040204020203" pitchFamily="34" charset="0"/>
              <a:cs typeface="Segoe UI" panose="020B0502040204020203" pitchFamily="34" charset="0"/>
            </a:endParaRPr>
          </a:p>
        </p:txBody>
      </p:sp>
      <p:sp>
        <p:nvSpPr>
          <p:cNvPr id="4" name="ZoneTexte 3"/>
          <p:cNvSpPr txBox="1"/>
          <p:nvPr/>
        </p:nvSpPr>
        <p:spPr>
          <a:xfrm>
            <a:off x="5072402" y="8893"/>
            <a:ext cx="4062462" cy="276999"/>
          </a:xfrm>
          <a:prstGeom prst="rect">
            <a:avLst/>
          </a:prstGeom>
          <a:noFill/>
        </p:spPr>
        <p:txBody>
          <a:bodyPr wrap="square" rtlCol="0">
            <a:spAutoFit/>
          </a:bodyPr>
          <a:lstStyle/>
          <a:p>
            <a:pPr algn="r"/>
            <a:r>
              <a:rPr lang="fr-FR" sz="1200" dirty="0" smtClean="0"/>
              <a:t>5. La vie au sein d’ACIES</a:t>
            </a:r>
            <a:endParaRPr lang="fr-FR" sz="1200" dirty="0"/>
          </a:p>
        </p:txBody>
      </p:sp>
      <p:sp>
        <p:nvSpPr>
          <p:cNvPr id="5" name="Rectangle 4"/>
          <p:cNvSpPr/>
          <p:nvPr/>
        </p:nvSpPr>
        <p:spPr>
          <a:xfrm>
            <a:off x="179512" y="519522"/>
            <a:ext cx="8944025" cy="769441"/>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COMMUNICATION DIGITALE </a:t>
            </a:r>
            <a:br>
              <a:rPr lang="fr-FR" sz="2200" dirty="0" smtClean="0">
                <a:solidFill>
                  <a:srgbClr val="595959"/>
                </a:solidFill>
                <a:latin typeface="Segoe UI Light" panose="020B0502040204020203" pitchFamily="34" charset="0"/>
                <a:cs typeface="Segoe UI Light" panose="020B0502040204020203" pitchFamily="34" charset="0"/>
              </a:rPr>
            </a:br>
            <a:r>
              <a:rPr lang="fr-FR" sz="2200" dirty="0" smtClean="0">
                <a:solidFill>
                  <a:srgbClr val="595959"/>
                </a:solidFill>
                <a:latin typeface="Segoe UI" panose="020B0502040204020203" pitchFamily="34" charset="0"/>
                <a:cs typeface="Segoe UI" panose="020B0502040204020203" pitchFamily="34" charset="0"/>
              </a:rPr>
              <a:t>Types </a:t>
            </a:r>
            <a:r>
              <a:rPr lang="fr-FR" sz="2200" dirty="0">
                <a:solidFill>
                  <a:srgbClr val="595959"/>
                </a:solidFill>
                <a:latin typeface="Segoe UI" panose="020B0502040204020203" pitchFamily="34" charset="0"/>
                <a:cs typeface="Segoe UI" panose="020B0502040204020203" pitchFamily="34" charset="0"/>
              </a:rPr>
              <a:t>de contenus publiés sur les réseaux sociaux</a:t>
            </a:r>
          </a:p>
        </p:txBody>
      </p:sp>
      <p:sp>
        <p:nvSpPr>
          <p:cNvPr id="6" name="Rectangle 5"/>
          <p:cNvSpPr/>
          <p:nvPr/>
        </p:nvSpPr>
        <p:spPr>
          <a:xfrm>
            <a:off x="1" y="3543858"/>
            <a:ext cx="9143999" cy="1275606"/>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0373" y="1602777"/>
            <a:ext cx="2439465" cy="1464448"/>
          </a:xfrm>
          <a:prstGeom prst="rect">
            <a:avLst/>
          </a:prstGeom>
          <a:ln>
            <a:noFill/>
          </a:ln>
          <a:effectLst>
            <a:outerShdw blurRad="50800" dist="38100" dir="2700000" algn="tl"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7784" y="1615329"/>
            <a:ext cx="2440418" cy="1451895"/>
          </a:xfrm>
          <a:prstGeom prst="rect">
            <a:avLst/>
          </a:prstGeom>
          <a:ln>
            <a:noFill/>
          </a:ln>
          <a:effectLst>
            <a:outerShdw blurRad="50800" dist="38100" dir="2700000" algn="tl"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156" y="1615330"/>
            <a:ext cx="2152101" cy="1423784"/>
          </a:xfrm>
          <a:prstGeom prst="rect">
            <a:avLst/>
          </a:prstGeom>
          <a:ln>
            <a:noFill/>
          </a:ln>
          <a:effectLst>
            <a:outerShdw blurRad="50800" dist="38100" dir="2700000" algn="tl"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3"/>
          <p:cNvSpPr txBox="1">
            <a:spLocks noChangeArrowheads="1"/>
          </p:cNvSpPr>
          <p:nvPr/>
        </p:nvSpPr>
        <p:spPr bwMode="auto">
          <a:xfrm>
            <a:off x="683568" y="1322643"/>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fr-FR" dirty="0" smtClean="0">
                <a:solidFill>
                  <a:srgbClr val="EE9300"/>
                </a:solidFill>
              </a:rPr>
              <a:t>Agenda</a:t>
            </a:r>
            <a:endParaRPr lang="fr-FR" sz="1600" dirty="0">
              <a:solidFill>
                <a:srgbClr val="EE9300"/>
              </a:solidFill>
            </a:endParaRPr>
          </a:p>
        </p:txBody>
      </p:sp>
      <p:sp>
        <p:nvSpPr>
          <p:cNvPr id="11" name="Text Box 13"/>
          <p:cNvSpPr txBox="1">
            <a:spLocks noChangeArrowheads="1"/>
          </p:cNvSpPr>
          <p:nvPr/>
        </p:nvSpPr>
        <p:spPr bwMode="auto">
          <a:xfrm>
            <a:off x="2555777" y="1315674"/>
            <a:ext cx="1563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fr-FR" dirty="0" smtClean="0">
                <a:solidFill>
                  <a:srgbClr val="EE9300"/>
                </a:solidFill>
              </a:rPr>
              <a:t>Flash News</a:t>
            </a:r>
            <a:endParaRPr lang="fr-FR" sz="1600" dirty="0">
              <a:solidFill>
                <a:srgbClr val="EE9300"/>
              </a:solidFill>
            </a:endParaRPr>
          </a:p>
        </p:txBody>
      </p:sp>
      <p:pic>
        <p:nvPicPr>
          <p:cNvPr id="12"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44208" y="1602777"/>
            <a:ext cx="2231856" cy="1464448"/>
          </a:xfrm>
          <a:prstGeom prst="rect">
            <a:avLst/>
          </a:prstGeom>
          <a:ln>
            <a:noFill/>
          </a:ln>
          <a:effectLst>
            <a:outerShdw blurRad="50800" dist="38100" dir="2700000" algn="tl"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3"/>
          <p:cNvSpPr txBox="1">
            <a:spLocks noChangeArrowheads="1"/>
          </p:cNvSpPr>
          <p:nvPr/>
        </p:nvSpPr>
        <p:spPr bwMode="auto">
          <a:xfrm>
            <a:off x="4705478" y="1322643"/>
            <a:ext cx="1563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fr-FR" dirty="0" smtClean="0">
                <a:solidFill>
                  <a:srgbClr val="EE9300"/>
                </a:solidFill>
              </a:rPr>
              <a:t>Actus ACIES</a:t>
            </a:r>
            <a:endParaRPr lang="fr-FR" sz="1600" dirty="0">
              <a:solidFill>
                <a:srgbClr val="EE9300"/>
              </a:solidFill>
            </a:endParaRPr>
          </a:p>
        </p:txBody>
      </p:sp>
      <p:sp>
        <p:nvSpPr>
          <p:cNvPr id="14" name="Text Box 13"/>
          <p:cNvSpPr txBox="1">
            <a:spLocks noChangeArrowheads="1"/>
          </p:cNvSpPr>
          <p:nvPr/>
        </p:nvSpPr>
        <p:spPr bwMode="auto">
          <a:xfrm>
            <a:off x="6444208" y="1308705"/>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fr-FR" dirty="0" smtClean="0">
                <a:solidFill>
                  <a:srgbClr val="EE9300"/>
                </a:solidFill>
              </a:rPr>
              <a:t>Actus OVËUS</a:t>
            </a:r>
            <a:endParaRPr lang="fr-FR" sz="1600" dirty="0">
              <a:solidFill>
                <a:srgbClr val="EE9300"/>
              </a:solidFill>
            </a:endParaRPr>
          </a:p>
        </p:txBody>
      </p:sp>
      <p:sp>
        <p:nvSpPr>
          <p:cNvPr id="15" name="Text Box 13"/>
          <p:cNvSpPr txBox="1">
            <a:spLocks noChangeArrowheads="1"/>
          </p:cNvSpPr>
          <p:nvPr/>
        </p:nvSpPr>
        <p:spPr bwMode="auto">
          <a:xfrm>
            <a:off x="2123729" y="3111810"/>
            <a:ext cx="6493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600"/>
              </a:spcBef>
            </a:pPr>
            <a:r>
              <a:rPr lang="fr-FR" sz="2000" b="1" dirty="0" smtClean="0">
                <a:solidFill>
                  <a:srgbClr val="EE9300"/>
                </a:solidFill>
              </a:rPr>
              <a:t>+</a:t>
            </a:r>
            <a:r>
              <a:rPr lang="fr-FR" sz="2400" dirty="0" smtClean="0">
                <a:solidFill>
                  <a:srgbClr val="EE9300"/>
                </a:solidFill>
              </a:rPr>
              <a:t> </a:t>
            </a:r>
            <a:r>
              <a:rPr lang="fr-FR" dirty="0">
                <a:solidFill>
                  <a:srgbClr val="EE9300"/>
                </a:solidFill>
              </a:rPr>
              <a:t>la Newsletter sectorielle mensuelle</a:t>
            </a:r>
          </a:p>
        </p:txBody>
      </p:sp>
      <p:pic>
        <p:nvPicPr>
          <p:cNvPr id="16" name="Picture 4" descr="http://intranet/acies/resource/filecenter/document/037-000021-002/we-need-you-visuel.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l="27331"/>
          <a:stretch/>
        </p:blipFill>
        <p:spPr bwMode="auto">
          <a:xfrm>
            <a:off x="683568" y="3616649"/>
            <a:ext cx="2627784" cy="113002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563888" y="3915802"/>
            <a:ext cx="4575868" cy="800219"/>
          </a:xfrm>
          <a:prstGeom prst="rect">
            <a:avLst/>
          </a:prstGeom>
          <a:noFill/>
        </p:spPr>
        <p:txBody>
          <a:bodyPr wrap="none" rtlCol="0">
            <a:spAutoFit/>
          </a:bodyPr>
          <a:lstStyle/>
          <a:p>
            <a:pPr>
              <a:spcAft>
                <a:spcPts val="1200"/>
              </a:spcAft>
            </a:pPr>
            <a:r>
              <a:rPr lang="fr-FR" b="1" dirty="0" smtClean="0">
                <a:solidFill>
                  <a:srgbClr val="FFA109"/>
                </a:solidFill>
                <a:sym typeface="Wingdings" panose="05000000000000000000" pitchFamily="2" charset="2"/>
              </a:rPr>
              <a:t></a:t>
            </a:r>
            <a:r>
              <a:rPr lang="fr-FR" b="1" dirty="0" smtClean="0">
                <a:solidFill>
                  <a:srgbClr val="FFA109"/>
                </a:solidFill>
              </a:rPr>
              <a:t> </a:t>
            </a:r>
            <a:r>
              <a:rPr lang="fr-FR" dirty="0" smtClean="0">
                <a:solidFill>
                  <a:prstClr val="white"/>
                </a:solidFill>
              </a:rPr>
              <a:t>Inscrivez-vous </a:t>
            </a:r>
            <a:r>
              <a:rPr lang="fr-FR" dirty="0">
                <a:solidFill>
                  <a:prstClr val="white"/>
                </a:solidFill>
              </a:rPr>
              <a:t>sur LinkedIn et/ou Twitter</a:t>
            </a:r>
          </a:p>
          <a:p>
            <a:pPr>
              <a:spcAft>
                <a:spcPts val="1200"/>
              </a:spcAft>
            </a:pPr>
            <a:r>
              <a:rPr lang="fr-FR" b="1" dirty="0">
                <a:solidFill>
                  <a:srgbClr val="FFA109"/>
                </a:solidFill>
                <a:sym typeface="Wingdings" panose="05000000000000000000" pitchFamily="2" charset="2"/>
              </a:rPr>
              <a:t></a:t>
            </a:r>
            <a:r>
              <a:rPr lang="fr-FR" b="1" dirty="0" smtClean="0">
                <a:solidFill>
                  <a:srgbClr val="FFA109"/>
                </a:solidFill>
              </a:rPr>
              <a:t> </a:t>
            </a:r>
            <a:r>
              <a:rPr lang="fr-FR" dirty="0" smtClean="0">
                <a:solidFill>
                  <a:prstClr val="white"/>
                </a:solidFill>
              </a:rPr>
              <a:t>Suivez ACIES et relayez les </a:t>
            </a:r>
            <a:r>
              <a:rPr lang="fr-FR" dirty="0" err="1" smtClean="0">
                <a:solidFill>
                  <a:prstClr val="white"/>
                </a:solidFill>
              </a:rPr>
              <a:t>com</a:t>
            </a:r>
            <a:r>
              <a:rPr lang="fr-FR" dirty="0" smtClean="0">
                <a:solidFill>
                  <a:prstClr val="white"/>
                </a:solidFill>
              </a:rPr>
              <a:t>’</a:t>
            </a:r>
            <a:endParaRPr lang="fr-FR" dirty="0">
              <a:solidFill>
                <a:prstClr val="white"/>
              </a:solidFill>
            </a:endParaRPr>
          </a:p>
        </p:txBody>
      </p:sp>
    </p:spTree>
    <p:extLst>
      <p:ext uri="{BB962C8B-B14F-4D97-AF65-F5344CB8AC3E}">
        <p14:creationId xmlns:p14="http://schemas.microsoft.com/office/powerpoint/2010/main" val="2953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p:cNvSpPr>
            <a:spLocks noGrp="1"/>
          </p:cNvSpPr>
          <p:nvPr>
            <p:ph type="title"/>
          </p:nvPr>
        </p:nvSpPr>
        <p:spPr/>
        <p:txBody>
          <a:bodyPr/>
          <a:lstStyle/>
          <a:p>
            <a:endParaRPr lang="fr-FR"/>
          </a:p>
        </p:txBody>
      </p:sp>
      <p:sp>
        <p:nvSpPr>
          <p:cNvPr id="2" name="Espace réservé du numéro de diapositive 1"/>
          <p:cNvSpPr>
            <a:spLocks noGrp="1"/>
          </p:cNvSpPr>
          <p:nvPr>
            <p:ph type="sldNum" sz="quarter" idx="11"/>
          </p:nvPr>
        </p:nvSpPr>
        <p:spPr/>
        <p:txBody>
          <a:bodyPr/>
          <a:lstStyle/>
          <a:p>
            <a:fld id="{750F74A8-0D21-4867-A1A4-74027FA891BB}" type="slidenum">
              <a:rPr lang="fr-FR" smtClean="0"/>
              <a:pPr/>
              <a:t>39</a:t>
            </a:fld>
            <a:endParaRPr lang="fr-FR" dirty="0"/>
          </a:p>
        </p:txBody>
      </p:sp>
      <p:sp>
        <p:nvSpPr>
          <p:cNvPr id="3" name="ZoneTexte 2"/>
          <p:cNvSpPr txBox="1"/>
          <p:nvPr/>
        </p:nvSpPr>
        <p:spPr>
          <a:xfrm>
            <a:off x="251520" y="188517"/>
            <a:ext cx="3196530" cy="369332"/>
          </a:xfrm>
          <a:prstGeom prst="rect">
            <a:avLst/>
          </a:prstGeom>
          <a:solidFill>
            <a:srgbClr val="F29400">
              <a:alpha val="87000"/>
            </a:srgbClr>
          </a:solidFill>
        </p:spPr>
        <p:txBody>
          <a:bodyPr wrap="square" lIns="72000" rIns="72000" rtlCol="0">
            <a:spAutoFit/>
          </a:bodyPr>
          <a:lstStyle/>
          <a:p>
            <a:r>
              <a:rPr lang="fr-FR" dirty="0" smtClean="0">
                <a:solidFill>
                  <a:schemeClr val="bg1"/>
                </a:solidFill>
                <a:latin typeface="Segoe UI" panose="020B0502040204020203" pitchFamily="34" charset="0"/>
                <a:cs typeface="Segoe UI" panose="020B0502040204020203" pitchFamily="34" charset="0"/>
              </a:rPr>
              <a:t>LES ÉVÉNEMENTS INTERNES</a:t>
            </a:r>
            <a:endParaRPr lang="fr-FR" dirty="0">
              <a:solidFill>
                <a:schemeClr val="bg1"/>
              </a:solidFill>
              <a:latin typeface="Segoe UI" panose="020B0502040204020203" pitchFamily="34" charset="0"/>
              <a:cs typeface="Segoe UI" panose="020B0502040204020203" pitchFamily="34" charset="0"/>
            </a:endParaRPr>
          </a:p>
        </p:txBody>
      </p:sp>
      <p:sp>
        <p:nvSpPr>
          <p:cNvPr id="4" name="ZoneTexte 3"/>
          <p:cNvSpPr txBox="1"/>
          <p:nvPr/>
        </p:nvSpPr>
        <p:spPr>
          <a:xfrm>
            <a:off x="5072402" y="8893"/>
            <a:ext cx="4062462" cy="276999"/>
          </a:xfrm>
          <a:prstGeom prst="rect">
            <a:avLst/>
          </a:prstGeom>
          <a:noFill/>
        </p:spPr>
        <p:txBody>
          <a:bodyPr wrap="square" rtlCol="0">
            <a:spAutoFit/>
          </a:bodyPr>
          <a:lstStyle/>
          <a:p>
            <a:pPr algn="r"/>
            <a:r>
              <a:rPr lang="fr-FR" sz="1200" dirty="0" smtClean="0"/>
              <a:t>5. La vie au sein d’ACIES</a:t>
            </a:r>
            <a:endParaRPr lang="fr-FR" sz="1200" dirty="0"/>
          </a:p>
        </p:txBody>
      </p:sp>
      <p:sp>
        <p:nvSpPr>
          <p:cNvPr id="5" name="Rectangle 4"/>
          <p:cNvSpPr/>
          <p:nvPr/>
        </p:nvSpPr>
        <p:spPr>
          <a:xfrm>
            <a:off x="179512" y="519523"/>
            <a:ext cx="8944025" cy="430887"/>
          </a:xfrm>
          <a:prstGeom prst="rect">
            <a:avLst/>
          </a:prstGeom>
        </p:spPr>
        <p:txBody>
          <a:bodyPr wrap="square">
            <a:spAutoFit/>
          </a:bodyPr>
          <a:lstStyle/>
          <a:p>
            <a:r>
              <a:rPr lang="fr-FR" sz="2200" dirty="0" smtClean="0">
                <a:solidFill>
                  <a:srgbClr val="595959"/>
                </a:solidFill>
                <a:latin typeface="Segoe UI Light" panose="020B0502040204020203" pitchFamily="34" charset="0"/>
                <a:cs typeface="Segoe UI Light" panose="020B0502040204020203" pitchFamily="34" charset="0"/>
              </a:rPr>
              <a:t>NOS MOMENTS DE COMMUNICATION ET DE PARTAGE</a:t>
            </a:r>
          </a:p>
        </p:txBody>
      </p:sp>
      <p:sp>
        <p:nvSpPr>
          <p:cNvPr id="6" name="Rectangle 5"/>
          <p:cNvSpPr/>
          <p:nvPr/>
        </p:nvSpPr>
        <p:spPr>
          <a:xfrm>
            <a:off x="539552" y="2949792"/>
            <a:ext cx="3096344" cy="1998223"/>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23928" y="897564"/>
            <a:ext cx="4824536" cy="405045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39552" y="897564"/>
            <a:ext cx="3096344" cy="1944216"/>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4312"/>
          <a:stretch/>
        </p:blipFill>
        <p:spPr bwMode="auto">
          <a:xfrm>
            <a:off x="782248" y="3335473"/>
            <a:ext cx="2357528" cy="144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82249" y="1275606"/>
            <a:ext cx="2544141" cy="144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09133" y="2583142"/>
            <a:ext cx="2127644" cy="225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b="1726"/>
          <a:stretch/>
        </p:blipFill>
        <p:spPr bwMode="auto">
          <a:xfrm>
            <a:off x="4181499" y="2588277"/>
            <a:ext cx="2160240" cy="22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51241" y="1050131"/>
            <a:ext cx="2585537" cy="145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683569" y="1005576"/>
            <a:ext cx="4940007" cy="338554"/>
          </a:xfrm>
          <a:prstGeom prst="rect">
            <a:avLst/>
          </a:prstGeom>
          <a:noFill/>
        </p:spPr>
        <p:txBody>
          <a:bodyPr wrap="none" rtlCol="0">
            <a:spAutoFit/>
          </a:bodyPr>
          <a:lstStyle/>
          <a:p>
            <a:r>
              <a:rPr lang="fr-FR" sz="1600" dirty="0" smtClean="0">
                <a:solidFill>
                  <a:schemeClr val="tx1">
                    <a:lumMod val="75000"/>
                  </a:schemeClr>
                </a:solidFill>
              </a:rPr>
              <a:t>Pour partager régulièrement chiffres et autres infos…</a:t>
            </a:r>
            <a:endParaRPr lang="fr-FR" sz="1600" dirty="0">
              <a:solidFill>
                <a:schemeClr val="tx1">
                  <a:lumMod val="75000"/>
                </a:schemeClr>
              </a:solidFill>
            </a:endParaRPr>
          </a:p>
        </p:txBody>
      </p:sp>
      <p:sp>
        <p:nvSpPr>
          <p:cNvPr id="15" name="Rectangle 14"/>
          <p:cNvSpPr/>
          <p:nvPr/>
        </p:nvSpPr>
        <p:spPr>
          <a:xfrm>
            <a:off x="4067944" y="1309141"/>
            <a:ext cx="2129780" cy="1077218"/>
          </a:xfrm>
          <a:prstGeom prst="rect">
            <a:avLst/>
          </a:prstGeom>
        </p:spPr>
        <p:txBody>
          <a:bodyPr wrap="square">
            <a:spAutoFit/>
          </a:bodyPr>
          <a:lstStyle/>
          <a:p>
            <a:r>
              <a:rPr lang="fr-FR" sz="1600" dirty="0" smtClean="0">
                <a:solidFill>
                  <a:schemeClr val="tx1">
                    <a:lumMod val="75000"/>
                  </a:schemeClr>
                </a:solidFill>
              </a:rPr>
              <a:t>Pour célébrer </a:t>
            </a:r>
            <a:br>
              <a:rPr lang="fr-FR" sz="1600" dirty="0" smtClean="0">
                <a:solidFill>
                  <a:schemeClr val="tx1">
                    <a:lumMod val="75000"/>
                  </a:schemeClr>
                </a:solidFill>
              </a:rPr>
            </a:br>
            <a:r>
              <a:rPr lang="fr-FR" sz="1600" dirty="0" smtClean="0">
                <a:solidFill>
                  <a:schemeClr val="tx1">
                    <a:lumMod val="75000"/>
                  </a:schemeClr>
                </a:solidFill>
              </a:rPr>
              <a:t>nos succès, la fin </a:t>
            </a:r>
            <a:br>
              <a:rPr lang="fr-FR" sz="1600" dirty="0" smtClean="0">
                <a:solidFill>
                  <a:schemeClr val="tx1">
                    <a:lumMod val="75000"/>
                  </a:schemeClr>
                </a:solidFill>
              </a:rPr>
            </a:br>
            <a:r>
              <a:rPr lang="fr-FR" sz="1600" dirty="0" smtClean="0">
                <a:solidFill>
                  <a:schemeClr val="tx1">
                    <a:lumMod val="75000"/>
                  </a:schemeClr>
                </a:solidFill>
              </a:rPr>
              <a:t>d’une étape, la fin </a:t>
            </a:r>
            <a:br>
              <a:rPr lang="fr-FR" sz="1600" dirty="0" smtClean="0">
                <a:solidFill>
                  <a:schemeClr val="tx1">
                    <a:lumMod val="75000"/>
                  </a:schemeClr>
                </a:solidFill>
              </a:rPr>
            </a:br>
            <a:r>
              <a:rPr lang="fr-FR" sz="1600" dirty="0" smtClean="0">
                <a:solidFill>
                  <a:schemeClr val="tx1">
                    <a:lumMod val="75000"/>
                  </a:schemeClr>
                </a:solidFill>
              </a:rPr>
              <a:t>de l’exercice…</a:t>
            </a:r>
            <a:endParaRPr lang="fr-FR" sz="1600" dirty="0">
              <a:solidFill>
                <a:schemeClr val="tx1">
                  <a:lumMod val="75000"/>
                </a:schemeClr>
              </a:solidFill>
            </a:endParaRPr>
          </a:p>
        </p:txBody>
      </p:sp>
      <p:sp>
        <p:nvSpPr>
          <p:cNvPr id="16" name="ZoneTexte 15"/>
          <p:cNvSpPr txBox="1"/>
          <p:nvPr/>
        </p:nvSpPr>
        <p:spPr>
          <a:xfrm>
            <a:off x="687279" y="2988498"/>
            <a:ext cx="2818977" cy="338554"/>
          </a:xfrm>
          <a:prstGeom prst="rect">
            <a:avLst/>
          </a:prstGeom>
          <a:noFill/>
        </p:spPr>
        <p:txBody>
          <a:bodyPr wrap="none" rtlCol="0">
            <a:spAutoFit/>
          </a:bodyPr>
          <a:lstStyle/>
          <a:p>
            <a:r>
              <a:rPr lang="fr-FR" sz="1600" dirty="0" smtClean="0">
                <a:solidFill>
                  <a:schemeClr val="tx1">
                    <a:lumMod val="75000"/>
                  </a:schemeClr>
                </a:solidFill>
              </a:rPr>
              <a:t>Pour apprendre en s’amusant</a:t>
            </a:r>
            <a:endParaRPr lang="fr-FR" sz="1600" dirty="0">
              <a:solidFill>
                <a:schemeClr val="tx1">
                  <a:lumMod val="75000"/>
                </a:schemeClr>
              </a:solidFill>
            </a:endParaRPr>
          </a:p>
        </p:txBody>
      </p:sp>
      <p:grpSp>
        <p:nvGrpSpPr>
          <p:cNvPr id="17" name="Groupe 16"/>
          <p:cNvGrpSpPr/>
          <p:nvPr/>
        </p:nvGrpSpPr>
        <p:grpSpPr>
          <a:xfrm>
            <a:off x="4902776" y="2025977"/>
            <a:ext cx="2837637" cy="1619739"/>
            <a:chOff x="-915090" y="4351299"/>
            <a:chExt cx="1474194" cy="1121972"/>
          </a:xfrm>
        </p:grpSpPr>
        <p:sp>
          <p:nvSpPr>
            <p:cNvPr id="18" name="Ellipse 17"/>
            <p:cNvSpPr/>
            <p:nvPr/>
          </p:nvSpPr>
          <p:spPr>
            <a:xfrm rot="21213165">
              <a:off x="-755303" y="4351299"/>
              <a:ext cx="1154620" cy="1121972"/>
            </a:xfrm>
            <a:prstGeom prst="ellipse">
              <a:avLst/>
            </a:prstGeom>
            <a:solidFill>
              <a:srgbClr val="2B918F">
                <a:alpha val="63000"/>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b="1" dirty="0">
                <a:solidFill>
                  <a:prstClr val="black">
                    <a:lumMod val="75000"/>
                    <a:lumOff val="25000"/>
                  </a:prstClr>
                </a:solidFill>
              </a:endParaRPr>
            </a:p>
          </p:txBody>
        </p:sp>
        <p:sp>
          <p:nvSpPr>
            <p:cNvPr id="19" name="ZoneTexte 18"/>
            <p:cNvSpPr txBox="1"/>
            <p:nvPr/>
          </p:nvSpPr>
          <p:spPr>
            <a:xfrm rot="20771657">
              <a:off x="-915090" y="4502486"/>
              <a:ext cx="1474194" cy="746175"/>
            </a:xfrm>
            <a:prstGeom prst="rect">
              <a:avLst/>
            </a:prstGeom>
            <a:noFill/>
          </p:spPr>
          <p:txBody>
            <a:bodyPr wrap="none" rtlCol="0">
              <a:spAutoFit/>
            </a:bodyPr>
            <a:lstStyle/>
            <a:p>
              <a:pPr algn="ctr"/>
              <a:r>
                <a:rPr lang="fr-FR" sz="3200" b="1" dirty="0" smtClean="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WORK HARD</a:t>
              </a:r>
            </a:p>
            <a:p>
              <a:pPr algn="ctr"/>
              <a:r>
                <a:rPr lang="fr-FR" sz="3200" b="1" dirty="0" smtClean="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PLAY HARD!</a:t>
              </a:r>
              <a:endParaRPr lang="fr-FR" sz="32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grpSp>
      <p:sp>
        <p:nvSpPr>
          <p:cNvPr id="20" name="Rectangle 19"/>
          <p:cNvSpPr/>
          <p:nvPr/>
        </p:nvSpPr>
        <p:spPr>
          <a:xfrm>
            <a:off x="3923928" y="4269889"/>
            <a:ext cx="4824536" cy="400110"/>
          </a:xfrm>
          <a:prstGeom prst="rect">
            <a:avLst/>
          </a:prstGeom>
          <a:solidFill>
            <a:schemeClr val="tx1">
              <a:alpha val="64000"/>
            </a:schemeClr>
          </a:solidFill>
        </p:spPr>
        <p:txBody>
          <a:bodyPr wrap="square">
            <a:spAutoFit/>
          </a:bodyPr>
          <a:lstStyle/>
          <a:p>
            <a:pPr algn="ctr"/>
            <a:r>
              <a:rPr lang="fr-FR" sz="2000" b="1" dirty="0" smtClean="0">
                <a:solidFill>
                  <a:schemeClr val="bg1"/>
                </a:solidFill>
              </a:rPr>
              <a:t>+ L’AFTERWORK MENSUEL</a:t>
            </a:r>
            <a:endParaRPr lang="fr-FR" sz="2000" b="1" dirty="0">
              <a:solidFill>
                <a:schemeClr val="bg1"/>
              </a:solidFill>
            </a:endParaRPr>
          </a:p>
        </p:txBody>
      </p:sp>
    </p:spTree>
    <p:extLst>
      <p:ext uri="{BB962C8B-B14F-4D97-AF65-F5344CB8AC3E}">
        <p14:creationId xmlns:p14="http://schemas.microsoft.com/office/powerpoint/2010/main" val="262019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a:solidFill>
                  <a:schemeClr val="accent4"/>
                </a:solidFill>
                <a:latin typeface="Segoe UI Light" panose="020B0502040204020203" pitchFamily="34" charset="0"/>
                <a:cs typeface="Segoe UI Light" panose="020B0502040204020203" pitchFamily="34" charset="0"/>
              </a:rPr>
              <a:t>1</a:t>
            </a:r>
            <a:r>
              <a:rPr lang="fr-FR" dirty="0" smtClean="0"/>
              <a:t/>
            </a:r>
            <a:br>
              <a:rPr lang="fr-FR" dirty="0" smtClean="0"/>
            </a:br>
            <a:r>
              <a:rPr lang="fr-FR" sz="2700" dirty="0" err="1" smtClean="0"/>
              <a:t>QuI</a:t>
            </a:r>
            <a:r>
              <a:rPr lang="fr-FR" sz="2700" dirty="0" smtClean="0"/>
              <a:t> SOMMES NOUS ?</a:t>
            </a:r>
            <a:endParaRPr lang="fr-FR" sz="2400" dirty="0"/>
          </a:p>
        </p:txBody>
      </p:sp>
    </p:spTree>
    <p:extLst>
      <p:ext uri="{BB962C8B-B14F-4D97-AF65-F5344CB8AC3E}">
        <p14:creationId xmlns:p14="http://schemas.microsoft.com/office/powerpoint/2010/main" val="232118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995686"/>
            <a:ext cx="5482952" cy="1224136"/>
          </a:xfrm>
          <a:prstGeom prst="rect">
            <a:avLst/>
          </a:prstGeom>
        </p:spPr>
        <p:txBody>
          <a:bodyPr>
            <a:normAutofit/>
          </a:bodyPr>
          <a:lstStyle>
            <a:lvl1pPr algn="r" defTabSz="914400" rtl="0" eaLnBrk="1" latinLnBrk="0" hangingPunct="1">
              <a:spcBef>
                <a:spcPct val="0"/>
              </a:spcBef>
              <a:buNone/>
              <a:defRPr lang="fr-FR" sz="1600" b="0" kern="1200" cap="all" baseline="0" dirty="0">
                <a:solidFill>
                  <a:schemeClr val="bg1">
                    <a:lumMod val="50000"/>
                  </a:schemeClr>
                </a:solidFill>
                <a:effectLst/>
                <a:latin typeface="Segoe UI Light" panose="020B0502040204020203" pitchFamily="34" charset="0"/>
                <a:ea typeface="+mn-ea"/>
                <a:cs typeface="Segoe UI Light" panose="020B0502040204020203" pitchFamily="34" charset="0"/>
              </a:defRPr>
            </a:lvl1pPr>
          </a:lstStyle>
          <a:p>
            <a:r>
              <a:rPr lang="fr-FR" sz="6600" smtClean="0">
                <a:solidFill>
                  <a:schemeClr val="accent4"/>
                </a:solidFill>
              </a:rPr>
              <a:t>BIENVENUE !</a:t>
            </a:r>
            <a:endParaRPr lang="fr-FR" sz="2400"/>
          </a:p>
        </p:txBody>
      </p:sp>
    </p:spTree>
    <p:extLst>
      <p:ext uri="{BB962C8B-B14F-4D97-AF65-F5344CB8AC3E}">
        <p14:creationId xmlns:p14="http://schemas.microsoft.com/office/powerpoint/2010/main" val="89070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Connaître LE GROUPE ABGI</a:t>
            </a:r>
            <a:endParaRPr lang="fr-FR" dirty="0"/>
          </a:p>
        </p:txBody>
      </p:sp>
      <p:sp>
        <p:nvSpPr>
          <p:cNvPr id="2" name="Espace réservé du numéro de diapositive 1"/>
          <p:cNvSpPr>
            <a:spLocks noGrp="1"/>
          </p:cNvSpPr>
          <p:nvPr>
            <p:ph type="sldNum" sz="quarter" idx="11"/>
          </p:nvPr>
        </p:nvSpPr>
        <p:spPr/>
        <p:txBody>
          <a:bodyPr/>
          <a:lstStyle/>
          <a:p>
            <a:fld id="{7D794951-53EE-4972-AA3C-D8F7AC64D147}" type="slidenum">
              <a:rPr lang="fr-FR" smtClean="0"/>
              <a:t>5</a:t>
            </a:fld>
            <a:endParaRPr lang="fr-FR"/>
          </a:p>
        </p:txBody>
      </p:sp>
      <p:sp>
        <p:nvSpPr>
          <p:cNvPr id="26" name="Rectangle 25"/>
          <p:cNvSpPr/>
          <p:nvPr/>
        </p:nvSpPr>
        <p:spPr>
          <a:xfrm>
            <a:off x="307976" y="1406091"/>
            <a:ext cx="1602430" cy="7850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95536" y="627534"/>
            <a:ext cx="6552728" cy="307777"/>
          </a:xfrm>
          <a:prstGeom prst="rect">
            <a:avLst/>
          </a:prstGeom>
        </p:spPr>
        <p:txBody>
          <a:bodyPr wrap="square">
            <a:spAutoFit/>
          </a:bodyPr>
          <a:lstStyle/>
          <a:p>
            <a:pPr lvl="0"/>
            <a:r>
              <a:rPr lang="fr-FR" sz="1400" dirty="0">
                <a:solidFill>
                  <a:schemeClr val="bg1">
                    <a:lumMod val="50000"/>
                  </a:schemeClr>
                </a:solidFill>
                <a:latin typeface="Segoe UI Semibold" panose="020B0702040204020203" pitchFamily="34" charset="0"/>
                <a:cs typeface="Segoe UI Semibold" panose="020B0702040204020203" pitchFamily="34" charset="0"/>
              </a:rPr>
              <a:t>Un réseau mondial </a:t>
            </a:r>
            <a:r>
              <a:rPr lang="fr-FR" sz="1400" dirty="0" smtClean="0">
                <a:solidFill>
                  <a:schemeClr val="bg1">
                    <a:lumMod val="50000"/>
                  </a:schemeClr>
                </a:solidFill>
                <a:latin typeface="Segoe UI Semibold" panose="020B0702040204020203" pitchFamily="34" charset="0"/>
                <a:cs typeface="Segoe UI Semibold" panose="020B0702040204020203" pitchFamily="34" charset="0"/>
              </a:rPr>
              <a:t>et un ancrage local</a:t>
            </a:r>
            <a:endParaRPr lang="fr-FR" sz="1400" dirty="0">
              <a:solidFill>
                <a:schemeClr val="bg1">
                  <a:lumMod val="50000"/>
                </a:schemeClr>
              </a:solidFill>
              <a:latin typeface="Segoe UI Semibold" panose="020B0702040204020203" pitchFamily="34" charset="0"/>
              <a:cs typeface="Segoe UI Semibold" panose="020B0702040204020203" pitchFamily="34" charset="0"/>
            </a:endParaRPr>
          </a:p>
        </p:txBody>
      </p:sp>
      <p:grpSp>
        <p:nvGrpSpPr>
          <p:cNvPr id="80" name="Groupe 79"/>
          <p:cNvGrpSpPr/>
          <p:nvPr/>
        </p:nvGrpSpPr>
        <p:grpSpPr>
          <a:xfrm>
            <a:off x="169375" y="1131590"/>
            <a:ext cx="6202825" cy="3528392"/>
            <a:chOff x="313391" y="1491630"/>
            <a:chExt cx="6202825" cy="3528392"/>
          </a:xfrm>
        </p:grpSpPr>
        <p:grpSp>
          <p:nvGrpSpPr>
            <p:cNvPr id="81" name="Groupe 80"/>
            <p:cNvGrpSpPr/>
            <p:nvPr/>
          </p:nvGrpSpPr>
          <p:grpSpPr>
            <a:xfrm>
              <a:off x="313391" y="1491630"/>
              <a:ext cx="6202825" cy="3528392"/>
              <a:chOff x="169375" y="1491630"/>
              <a:chExt cx="6202825" cy="3528392"/>
            </a:xfrm>
          </p:grpSpPr>
          <p:grpSp>
            <p:nvGrpSpPr>
              <p:cNvPr id="83" name="Groupe 82"/>
              <p:cNvGrpSpPr/>
              <p:nvPr/>
            </p:nvGrpSpPr>
            <p:grpSpPr>
              <a:xfrm>
                <a:off x="169375" y="1491630"/>
                <a:ext cx="6202825" cy="3528392"/>
                <a:chOff x="251520" y="1491630"/>
                <a:chExt cx="6202825" cy="3528392"/>
              </a:xfrm>
            </p:grpSpPr>
            <p:grpSp>
              <p:nvGrpSpPr>
                <p:cNvPr id="85" name="Groupe 84"/>
                <p:cNvGrpSpPr/>
                <p:nvPr/>
              </p:nvGrpSpPr>
              <p:grpSpPr>
                <a:xfrm>
                  <a:off x="251520" y="1491630"/>
                  <a:ext cx="6202825" cy="3528392"/>
                  <a:chOff x="343933" y="1628800"/>
                  <a:chExt cx="8332523" cy="4739841"/>
                </a:xfrm>
              </p:grpSpPr>
              <p:cxnSp>
                <p:nvCxnSpPr>
                  <p:cNvPr id="93" name="Connecteur droit 92"/>
                  <p:cNvCxnSpPr/>
                  <p:nvPr/>
                </p:nvCxnSpPr>
                <p:spPr>
                  <a:xfrm>
                    <a:off x="2801856" y="6368641"/>
                    <a:ext cx="3752121" cy="0"/>
                  </a:xfrm>
                  <a:prstGeom prst="line">
                    <a:avLst/>
                  </a:prstGeom>
                  <a:ln w="6350">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pic>
                <p:nvPicPr>
                  <p:cNvPr id="94" name="Picture 5" descr="\\Srv-file02\h\2-Support BUZ\2-Communication\2-Réalisations\2. FICHIERS ALV\ACIES\PICTOTHEQUE\Map_World.pn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343933" y="1628800"/>
                    <a:ext cx="8332523" cy="4393331"/>
                  </a:xfrm>
                  <a:prstGeom prst="rect">
                    <a:avLst/>
                  </a:prstGeom>
                  <a:noFill/>
                  <a:ln w="6350">
                    <a:noFill/>
                    <a:prstDash val="sysDash"/>
                  </a:ln>
                  <a:extLst>
                    <a:ext uri="{909E8E84-426E-40DD-AFC4-6F175D3DCCD1}">
                      <a14:hiddenFill xmlns:a14="http://schemas.microsoft.com/office/drawing/2010/main">
                        <a:solidFill>
                          <a:srgbClr val="FFFFFF"/>
                        </a:solidFill>
                      </a14:hiddenFill>
                    </a:ext>
                  </a:extLst>
                </p:spPr>
              </p:pic>
              <p:sp>
                <p:nvSpPr>
                  <p:cNvPr id="95" name="Ellipse 94"/>
                  <p:cNvSpPr/>
                  <p:nvPr/>
                </p:nvSpPr>
                <p:spPr>
                  <a:xfrm>
                    <a:off x="1766747" y="3742217"/>
                    <a:ext cx="169512" cy="169512"/>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p:cNvSpPr/>
                  <p:nvPr/>
                </p:nvSpPr>
                <p:spPr>
                  <a:xfrm>
                    <a:off x="2404516" y="3337966"/>
                    <a:ext cx="169512" cy="169512"/>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3135320" y="5177339"/>
                    <a:ext cx="169512" cy="169512"/>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7120773" y="4540536"/>
                    <a:ext cx="169512" cy="169512"/>
                  </a:xfrm>
                  <a:prstGeom prst="ellipse">
                    <a:avLst/>
                  </a:prstGeom>
                  <a:solidFill>
                    <a:schemeClr val="tx1">
                      <a:lumMod val="65000"/>
                      <a:lumOff val="35000"/>
                    </a:schemeClr>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a:off x="7698256" y="3645851"/>
                    <a:ext cx="169512" cy="169512"/>
                  </a:xfrm>
                  <a:prstGeom prst="ellipse">
                    <a:avLst/>
                  </a:prstGeom>
                  <a:solidFill>
                    <a:schemeClr val="tx1">
                      <a:lumMod val="65000"/>
                      <a:lumOff val="35000"/>
                    </a:schemeClr>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4817531" y="3200454"/>
                    <a:ext cx="169512" cy="169512"/>
                  </a:xfrm>
                  <a:prstGeom prst="ellipse">
                    <a:avLst/>
                  </a:prstGeom>
                  <a:solidFill>
                    <a:schemeClr val="tx1">
                      <a:lumMod val="65000"/>
                      <a:lumOff val="35000"/>
                    </a:schemeClr>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6" name="ZoneTexte 85"/>
                <p:cNvSpPr txBox="1"/>
                <p:nvPr/>
              </p:nvSpPr>
              <p:spPr>
                <a:xfrm>
                  <a:off x="899591" y="3151750"/>
                  <a:ext cx="755335" cy="230832"/>
                </a:xfrm>
                <a:prstGeom prst="rect">
                  <a:avLst/>
                </a:prstGeom>
                <a:noFill/>
              </p:spPr>
              <p:txBody>
                <a:bodyPr wrap="none" rtlCol="0">
                  <a:spAutoFit/>
                </a:bodyPr>
                <a:lstStyle/>
                <a:p>
                  <a:r>
                    <a:rPr lang="fr-FR" sz="900" b="1" dirty="0"/>
                    <a:t>HOUSTON</a:t>
                  </a:r>
                </a:p>
              </p:txBody>
            </p:sp>
            <p:sp>
              <p:nvSpPr>
                <p:cNvPr id="87" name="ZoneTexte 86"/>
                <p:cNvSpPr txBox="1"/>
                <p:nvPr/>
              </p:nvSpPr>
              <p:spPr>
                <a:xfrm>
                  <a:off x="1710020" y="2852371"/>
                  <a:ext cx="819455" cy="230832"/>
                </a:xfrm>
                <a:prstGeom prst="rect">
                  <a:avLst/>
                </a:prstGeom>
                <a:noFill/>
              </p:spPr>
              <p:txBody>
                <a:bodyPr wrap="none" rtlCol="0">
                  <a:spAutoFit/>
                </a:bodyPr>
                <a:lstStyle/>
                <a:p>
                  <a:r>
                    <a:rPr lang="fr-FR" sz="900" b="1" dirty="0" smtClean="0"/>
                    <a:t>MONTRÉAL</a:t>
                  </a:r>
                  <a:endParaRPr lang="fr-FR" sz="900" b="1" dirty="0"/>
                </a:p>
              </p:txBody>
            </p:sp>
            <p:sp>
              <p:nvSpPr>
                <p:cNvPr id="88" name="ZoneTexte 87"/>
                <p:cNvSpPr txBox="1"/>
                <p:nvPr/>
              </p:nvSpPr>
              <p:spPr>
                <a:xfrm>
                  <a:off x="2220487" y="4259390"/>
                  <a:ext cx="833883" cy="230832"/>
                </a:xfrm>
                <a:prstGeom prst="rect">
                  <a:avLst/>
                </a:prstGeom>
                <a:noFill/>
              </p:spPr>
              <p:txBody>
                <a:bodyPr wrap="none" rtlCol="0">
                  <a:spAutoFit/>
                </a:bodyPr>
                <a:lstStyle/>
                <a:p>
                  <a:r>
                    <a:rPr lang="fr-FR" sz="900" b="1" dirty="0" smtClean="0"/>
                    <a:t>SAO PAULO</a:t>
                  </a:r>
                  <a:endParaRPr lang="fr-FR" sz="900" b="1" dirty="0"/>
                </a:p>
              </p:txBody>
            </p:sp>
            <p:sp>
              <p:nvSpPr>
                <p:cNvPr id="89" name="ZoneTexte 88"/>
                <p:cNvSpPr txBox="1"/>
                <p:nvPr/>
              </p:nvSpPr>
              <p:spPr>
                <a:xfrm>
                  <a:off x="4821747" y="3779918"/>
                  <a:ext cx="857927" cy="230832"/>
                </a:xfrm>
                <a:prstGeom prst="rect">
                  <a:avLst/>
                </a:prstGeom>
                <a:noFill/>
              </p:spPr>
              <p:txBody>
                <a:bodyPr wrap="none" rtlCol="0">
                  <a:spAutoFit/>
                </a:bodyPr>
                <a:lstStyle/>
                <a:p>
                  <a:r>
                    <a:rPr lang="fr-FR" sz="900" b="1" dirty="0" smtClean="0"/>
                    <a:t>SINGAPOUR</a:t>
                  </a:r>
                  <a:endParaRPr lang="fr-FR" sz="900" b="1" dirty="0"/>
                </a:p>
              </p:txBody>
            </p:sp>
            <p:sp>
              <p:nvSpPr>
                <p:cNvPr id="90" name="ZoneTexte 89"/>
                <p:cNvSpPr txBox="1"/>
                <p:nvPr/>
              </p:nvSpPr>
              <p:spPr>
                <a:xfrm>
                  <a:off x="3574025" y="2499742"/>
                  <a:ext cx="724878" cy="230832"/>
                </a:xfrm>
                <a:prstGeom prst="rect">
                  <a:avLst/>
                </a:prstGeom>
                <a:noFill/>
              </p:spPr>
              <p:txBody>
                <a:bodyPr wrap="none" rtlCol="0">
                  <a:spAutoFit/>
                </a:bodyPr>
                <a:lstStyle/>
                <a:p>
                  <a:r>
                    <a:rPr lang="fr-FR" sz="900" b="1" dirty="0" smtClean="0"/>
                    <a:t>POLOGNE</a:t>
                  </a:r>
                  <a:endParaRPr lang="fr-FR" sz="900" b="1" dirty="0"/>
                </a:p>
              </p:txBody>
            </p:sp>
            <p:sp>
              <p:nvSpPr>
                <p:cNvPr id="91" name="ZoneTexte 90"/>
                <p:cNvSpPr txBox="1"/>
                <p:nvPr/>
              </p:nvSpPr>
              <p:spPr>
                <a:xfrm>
                  <a:off x="2862043" y="3069829"/>
                  <a:ext cx="696024" cy="230832"/>
                </a:xfrm>
                <a:prstGeom prst="rect">
                  <a:avLst/>
                </a:prstGeom>
                <a:noFill/>
              </p:spPr>
              <p:txBody>
                <a:bodyPr wrap="none" rtlCol="0">
                  <a:spAutoFit/>
                </a:bodyPr>
                <a:lstStyle/>
                <a:p>
                  <a:r>
                    <a:rPr lang="fr-FR" sz="900" b="1" dirty="0" smtClean="0"/>
                    <a:t>ESPAGNE</a:t>
                  </a:r>
                  <a:endParaRPr lang="fr-FR" sz="900" b="1" dirty="0"/>
                </a:p>
              </p:txBody>
            </p:sp>
            <p:sp>
              <p:nvSpPr>
                <p:cNvPr id="92" name="ZoneTexte 91"/>
                <p:cNvSpPr txBox="1"/>
                <p:nvPr/>
              </p:nvSpPr>
              <p:spPr>
                <a:xfrm>
                  <a:off x="5374225" y="3075806"/>
                  <a:ext cx="1007007" cy="230832"/>
                </a:xfrm>
                <a:prstGeom prst="rect">
                  <a:avLst/>
                </a:prstGeom>
                <a:noFill/>
              </p:spPr>
              <p:txBody>
                <a:bodyPr wrap="none" rtlCol="0">
                  <a:spAutoFit/>
                </a:bodyPr>
                <a:lstStyle/>
                <a:p>
                  <a:r>
                    <a:rPr lang="fr-FR" sz="900" b="1" dirty="0"/>
                    <a:t>CORÉE DU </a:t>
                  </a:r>
                  <a:r>
                    <a:rPr lang="fr-FR" sz="900" b="1" dirty="0" smtClean="0"/>
                    <a:t>SUD</a:t>
                  </a:r>
                  <a:endParaRPr lang="fr-FR" sz="900" b="1" dirty="0"/>
                </a:p>
              </p:txBody>
            </p:sp>
          </p:grpSp>
          <p:sp>
            <p:nvSpPr>
              <p:cNvPr id="84" name="Ellipse 83"/>
              <p:cNvSpPr/>
              <p:nvPr/>
            </p:nvSpPr>
            <p:spPr>
              <a:xfrm>
                <a:off x="3005653" y="2932600"/>
                <a:ext cx="126187" cy="126187"/>
              </a:xfrm>
              <a:prstGeom prst="ellipse">
                <a:avLst/>
              </a:prstGeom>
              <a:solidFill>
                <a:schemeClr val="tx1">
                  <a:lumMod val="65000"/>
                  <a:lumOff val="35000"/>
                </a:schemeClr>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2" name="Ellipse 81"/>
            <p:cNvSpPr/>
            <p:nvPr/>
          </p:nvSpPr>
          <p:spPr>
            <a:xfrm>
              <a:off x="3351709" y="2755078"/>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1" name="Rectangle 100"/>
          <p:cNvSpPr/>
          <p:nvPr/>
        </p:nvSpPr>
        <p:spPr>
          <a:xfrm>
            <a:off x="163960" y="1118059"/>
            <a:ext cx="1602430" cy="7850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p:cNvSpPr txBox="1"/>
          <p:nvPr/>
        </p:nvSpPr>
        <p:spPr>
          <a:xfrm>
            <a:off x="3341938" y="2396101"/>
            <a:ext cx="729687" cy="230832"/>
          </a:xfrm>
          <a:prstGeom prst="rect">
            <a:avLst/>
          </a:prstGeom>
          <a:noFill/>
        </p:spPr>
        <p:txBody>
          <a:bodyPr wrap="none" rtlCol="0">
            <a:spAutoFit/>
          </a:bodyPr>
          <a:lstStyle/>
          <a:p>
            <a:r>
              <a:rPr lang="fr-FR" sz="900" b="1" dirty="0" smtClean="0"/>
              <a:t>BELGIQUE</a:t>
            </a:r>
            <a:endParaRPr lang="fr-FR" sz="900" b="1" dirty="0"/>
          </a:p>
        </p:txBody>
      </p:sp>
      <p:grpSp>
        <p:nvGrpSpPr>
          <p:cNvPr id="104" name="Groupe 103"/>
          <p:cNvGrpSpPr/>
          <p:nvPr/>
        </p:nvGrpSpPr>
        <p:grpSpPr>
          <a:xfrm>
            <a:off x="6427975" y="1551600"/>
            <a:ext cx="2464505" cy="2339263"/>
            <a:chOff x="4139952" y="1192872"/>
            <a:chExt cx="2026950" cy="2026950"/>
          </a:xfrm>
        </p:grpSpPr>
        <p:sp>
          <p:nvSpPr>
            <p:cNvPr id="105" name="Ellipse 104"/>
            <p:cNvSpPr/>
            <p:nvPr/>
          </p:nvSpPr>
          <p:spPr>
            <a:xfrm>
              <a:off x="4139952" y="1192872"/>
              <a:ext cx="2026950" cy="2026950"/>
            </a:xfrm>
            <a:prstGeom prst="ellipse">
              <a:avLst/>
            </a:prstGeom>
            <a:solidFill>
              <a:schemeClr val="bg1">
                <a:alpha val="81000"/>
              </a:schemeClr>
            </a:solidFill>
            <a:ln>
              <a:noFill/>
            </a:ln>
            <a:effectLst>
              <a:innerShdw blurRad="889000" dir="1380000">
                <a:schemeClr val="accent3">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6" name="Picture 6" descr="Résultat de recherche d'images pour &quot;france png&quot;"/>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r="8702"/>
            <a:stretch/>
          </p:blipFill>
          <p:spPr bwMode="auto">
            <a:xfrm>
              <a:off x="4263715" y="1380446"/>
              <a:ext cx="1725996" cy="1797558"/>
            </a:xfrm>
            <a:prstGeom prst="rect">
              <a:avLst/>
            </a:prstGeom>
            <a:noFill/>
            <a:extLst>
              <a:ext uri="{909E8E84-426E-40DD-AFC4-6F175D3DCCD1}">
                <a14:hiddenFill xmlns:a14="http://schemas.microsoft.com/office/drawing/2010/main">
                  <a:solidFill>
                    <a:srgbClr val="FFFFFF"/>
                  </a:solidFill>
                </a14:hiddenFill>
              </a:ext>
            </a:extLst>
          </p:spPr>
        </p:pic>
        <p:sp>
          <p:nvSpPr>
            <p:cNvPr id="107" name="Ellipse 106"/>
            <p:cNvSpPr/>
            <p:nvPr/>
          </p:nvSpPr>
          <p:spPr>
            <a:xfrm>
              <a:off x="5342454" y="2397816"/>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p:cNvSpPr txBox="1"/>
            <p:nvPr/>
          </p:nvSpPr>
          <p:spPr>
            <a:xfrm>
              <a:off x="5402599" y="2348299"/>
              <a:ext cx="527709" cy="246221"/>
            </a:xfrm>
            <a:prstGeom prst="rect">
              <a:avLst/>
            </a:prstGeom>
            <a:noFill/>
          </p:spPr>
          <p:txBody>
            <a:bodyPr wrap="none" rtlCol="0">
              <a:spAutoFit/>
            </a:bodyPr>
            <a:lstStyle/>
            <a:p>
              <a:r>
                <a:rPr lang="fr-FR" sz="1000" b="1" dirty="0" smtClean="0">
                  <a:solidFill>
                    <a:schemeClr val="bg1"/>
                  </a:solidFill>
                </a:rPr>
                <a:t>LYON</a:t>
              </a:r>
              <a:endParaRPr lang="fr-FR" sz="1000" b="1" dirty="0">
                <a:solidFill>
                  <a:schemeClr val="bg1"/>
                </a:solidFill>
              </a:endParaRPr>
            </a:p>
          </p:txBody>
        </p:sp>
        <p:sp>
          <p:nvSpPr>
            <p:cNvPr id="109" name="Ellipse 108"/>
            <p:cNvSpPr/>
            <p:nvPr/>
          </p:nvSpPr>
          <p:spPr>
            <a:xfrm>
              <a:off x="5054003" y="1755405"/>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p:cNvSpPr txBox="1"/>
            <p:nvPr/>
          </p:nvSpPr>
          <p:spPr>
            <a:xfrm>
              <a:off x="4946479" y="1849904"/>
              <a:ext cx="548548" cy="246221"/>
            </a:xfrm>
            <a:prstGeom prst="rect">
              <a:avLst/>
            </a:prstGeom>
            <a:noFill/>
          </p:spPr>
          <p:txBody>
            <a:bodyPr wrap="none" rtlCol="0">
              <a:spAutoFit/>
            </a:bodyPr>
            <a:lstStyle/>
            <a:p>
              <a:r>
                <a:rPr lang="fr-FR" sz="1000" b="1" dirty="0" smtClean="0">
                  <a:solidFill>
                    <a:schemeClr val="bg1"/>
                  </a:solidFill>
                </a:rPr>
                <a:t>PARIS</a:t>
              </a:r>
              <a:endParaRPr lang="fr-FR" sz="1000" b="1" dirty="0">
                <a:solidFill>
                  <a:schemeClr val="bg1"/>
                </a:solidFill>
              </a:endParaRPr>
            </a:p>
          </p:txBody>
        </p:sp>
        <p:sp>
          <p:nvSpPr>
            <p:cNvPr id="111" name="Ellipse 110"/>
            <p:cNvSpPr/>
            <p:nvPr/>
          </p:nvSpPr>
          <p:spPr>
            <a:xfrm>
              <a:off x="4933560" y="2600563"/>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ZoneTexte 111"/>
            <p:cNvSpPr txBox="1"/>
            <p:nvPr/>
          </p:nvSpPr>
          <p:spPr>
            <a:xfrm>
              <a:off x="4554290" y="2695062"/>
              <a:ext cx="848309" cy="246221"/>
            </a:xfrm>
            <a:prstGeom prst="rect">
              <a:avLst/>
            </a:prstGeom>
            <a:noFill/>
          </p:spPr>
          <p:txBody>
            <a:bodyPr wrap="none" rtlCol="0">
              <a:spAutoFit/>
            </a:bodyPr>
            <a:lstStyle/>
            <a:p>
              <a:r>
                <a:rPr lang="fr-FR" sz="1000" b="1" dirty="0" smtClean="0">
                  <a:solidFill>
                    <a:schemeClr val="bg1"/>
                  </a:solidFill>
                </a:rPr>
                <a:t>TOULOUSE</a:t>
              </a:r>
              <a:endParaRPr lang="fr-FR" sz="1000" b="1" dirty="0">
                <a:solidFill>
                  <a:schemeClr val="bg1"/>
                </a:solidFill>
              </a:endParaRPr>
            </a:p>
          </p:txBody>
        </p:sp>
        <p:sp>
          <p:nvSpPr>
            <p:cNvPr id="113" name="Ellipse 112"/>
            <p:cNvSpPr/>
            <p:nvPr/>
          </p:nvSpPr>
          <p:spPr>
            <a:xfrm>
              <a:off x="4587667" y="2001626"/>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ZoneTexte 113"/>
            <p:cNvSpPr txBox="1"/>
            <p:nvPr/>
          </p:nvSpPr>
          <p:spPr>
            <a:xfrm>
              <a:off x="4554290" y="2096125"/>
              <a:ext cx="728084" cy="246221"/>
            </a:xfrm>
            <a:prstGeom prst="rect">
              <a:avLst/>
            </a:prstGeom>
            <a:noFill/>
          </p:spPr>
          <p:txBody>
            <a:bodyPr wrap="none" rtlCol="0">
              <a:spAutoFit/>
            </a:bodyPr>
            <a:lstStyle/>
            <a:p>
              <a:r>
                <a:rPr lang="fr-FR" sz="1000" b="1" dirty="0" smtClean="0">
                  <a:solidFill>
                    <a:schemeClr val="bg1"/>
                  </a:solidFill>
                </a:rPr>
                <a:t>NANTES </a:t>
              </a:r>
              <a:endParaRPr lang="fr-FR" sz="800" dirty="0">
                <a:solidFill>
                  <a:schemeClr val="bg1"/>
                </a:solidFill>
              </a:endParaRPr>
            </a:p>
          </p:txBody>
        </p:sp>
        <p:sp>
          <p:nvSpPr>
            <p:cNvPr id="115" name="Ellipse 114"/>
            <p:cNvSpPr/>
            <p:nvPr/>
          </p:nvSpPr>
          <p:spPr>
            <a:xfrm>
              <a:off x="5788632" y="2644333"/>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ZoneTexte 115"/>
            <p:cNvSpPr txBox="1"/>
            <p:nvPr/>
          </p:nvSpPr>
          <p:spPr>
            <a:xfrm>
              <a:off x="5378892" y="2594520"/>
              <a:ext cx="474810" cy="246221"/>
            </a:xfrm>
            <a:prstGeom prst="rect">
              <a:avLst/>
            </a:prstGeom>
            <a:noFill/>
          </p:spPr>
          <p:txBody>
            <a:bodyPr wrap="none" rtlCol="0">
              <a:spAutoFit/>
            </a:bodyPr>
            <a:lstStyle/>
            <a:p>
              <a:r>
                <a:rPr lang="fr-FR" sz="1000" b="1" dirty="0" smtClean="0">
                  <a:solidFill>
                    <a:schemeClr val="bg1"/>
                  </a:solidFill>
                </a:rPr>
                <a:t>NICE</a:t>
              </a:r>
            </a:p>
          </p:txBody>
        </p:sp>
        <p:sp>
          <p:nvSpPr>
            <p:cNvPr id="117" name="ZoneTexte 116"/>
            <p:cNvSpPr txBox="1"/>
            <p:nvPr/>
          </p:nvSpPr>
          <p:spPr>
            <a:xfrm>
              <a:off x="4941793" y="2255385"/>
              <a:ext cx="224420" cy="123111"/>
            </a:xfrm>
            <a:prstGeom prst="rect">
              <a:avLst/>
            </a:prstGeom>
            <a:noFill/>
          </p:spPr>
          <p:txBody>
            <a:bodyPr wrap="none" lIns="0" tIns="0" rIns="0" bIns="0" rtlCol="0">
              <a:spAutoFit/>
            </a:bodyPr>
            <a:lstStyle/>
            <a:p>
              <a:r>
                <a:rPr lang="fr-FR" sz="800" dirty="0" smtClean="0">
                  <a:solidFill>
                    <a:schemeClr val="bg1"/>
                  </a:solidFill>
                </a:rPr>
                <a:t>2018</a:t>
              </a:r>
              <a:endParaRPr lang="fr-FR" sz="800" dirty="0">
                <a:solidFill>
                  <a:schemeClr val="bg1"/>
                </a:solidFill>
              </a:endParaRPr>
            </a:p>
          </p:txBody>
        </p:sp>
        <p:sp>
          <p:nvSpPr>
            <p:cNvPr id="118" name="ZoneTexte 117"/>
            <p:cNvSpPr txBox="1"/>
            <p:nvPr/>
          </p:nvSpPr>
          <p:spPr>
            <a:xfrm>
              <a:off x="5573820" y="2756616"/>
              <a:ext cx="224420" cy="123111"/>
            </a:xfrm>
            <a:prstGeom prst="rect">
              <a:avLst/>
            </a:prstGeom>
            <a:noFill/>
          </p:spPr>
          <p:txBody>
            <a:bodyPr wrap="none" lIns="0" tIns="0" rIns="0" bIns="0" rtlCol="0">
              <a:spAutoFit/>
            </a:bodyPr>
            <a:lstStyle/>
            <a:p>
              <a:r>
                <a:rPr lang="fr-FR" sz="800" dirty="0" smtClean="0">
                  <a:solidFill>
                    <a:schemeClr val="bg1"/>
                  </a:solidFill>
                </a:rPr>
                <a:t>2018</a:t>
              </a:r>
              <a:endParaRPr lang="fr-FR" sz="800" dirty="0">
                <a:solidFill>
                  <a:schemeClr val="bg1"/>
                </a:solidFill>
              </a:endParaRPr>
            </a:p>
          </p:txBody>
        </p:sp>
      </p:grpSp>
      <p:sp>
        <p:nvSpPr>
          <p:cNvPr id="119" name="Ellipse 118"/>
          <p:cNvSpPr/>
          <p:nvPr/>
        </p:nvSpPr>
        <p:spPr>
          <a:xfrm>
            <a:off x="3365693" y="2287501"/>
            <a:ext cx="126187" cy="126187"/>
          </a:xfrm>
          <a:prstGeom prst="ellipse">
            <a:avLst/>
          </a:prstGeom>
          <a:solidFill>
            <a:schemeClr val="tx1">
              <a:lumMod val="65000"/>
              <a:lumOff val="35000"/>
            </a:schemeClr>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Ellipse 119"/>
          <p:cNvSpPr/>
          <p:nvPr/>
        </p:nvSpPr>
        <p:spPr>
          <a:xfrm>
            <a:off x="3068746" y="2218302"/>
            <a:ext cx="126187" cy="126187"/>
          </a:xfrm>
          <a:prstGeom prst="ellipse">
            <a:avLst/>
          </a:prstGeom>
          <a:solidFill>
            <a:schemeClr val="tx1">
              <a:lumMod val="65000"/>
              <a:lumOff val="35000"/>
            </a:schemeClr>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ZoneTexte 120"/>
          <p:cNvSpPr txBox="1"/>
          <p:nvPr/>
        </p:nvSpPr>
        <p:spPr>
          <a:xfrm>
            <a:off x="2555776" y="2018456"/>
            <a:ext cx="1013419" cy="230832"/>
          </a:xfrm>
          <a:prstGeom prst="rect">
            <a:avLst/>
          </a:prstGeom>
          <a:noFill/>
        </p:spPr>
        <p:txBody>
          <a:bodyPr wrap="none" rtlCol="0">
            <a:spAutoFit/>
          </a:bodyPr>
          <a:lstStyle/>
          <a:p>
            <a:r>
              <a:rPr lang="fr-FR" sz="900" b="1" dirty="0" smtClean="0"/>
              <a:t>ROYAUME-UNI</a:t>
            </a:r>
            <a:endParaRPr lang="fr-FR" sz="900" b="1" dirty="0"/>
          </a:p>
        </p:txBody>
      </p:sp>
      <p:pic>
        <p:nvPicPr>
          <p:cNvPr id="122" name="Picture 2" descr="H:\2-Support BUZ\2-Communication\2-Réalisations\2. FICHIERS ALV\ACIES\_Logo\ABGI\ABGI-Master\ABGI-Master\PNG\ABGI-color-horizontal.pn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528" y="1329748"/>
            <a:ext cx="1304347" cy="44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1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Connaître LE GROUPE ABGI</a:t>
            </a:r>
          </a:p>
        </p:txBody>
      </p:sp>
      <p:sp>
        <p:nvSpPr>
          <p:cNvPr id="2" name="Espace réservé du numéro de diapositive 1"/>
          <p:cNvSpPr>
            <a:spLocks noGrp="1"/>
          </p:cNvSpPr>
          <p:nvPr>
            <p:ph type="sldNum" sz="quarter" idx="11"/>
          </p:nvPr>
        </p:nvSpPr>
        <p:spPr/>
        <p:txBody>
          <a:bodyPr/>
          <a:lstStyle/>
          <a:p>
            <a:fld id="{7D794951-53EE-4972-AA3C-D8F7AC64D147}" type="slidenum">
              <a:rPr lang="fr-FR" smtClean="0"/>
              <a:t>6</a:t>
            </a:fld>
            <a:endParaRPr lang="fr-FR"/>
          </a:p>
        </p:txBody>
      </p:sp>
      <p:sp>
        <p:nvSpPr>
          <p:cNvPr id="26" name="Rectangle 25"/>
          <p:cNvSpPr/>
          <p:nvPr/>
        </p:nvSpPr>
        <p:spPr>
          <a:xfrm>
            <a:off x="307976" y="1283750"/>
            <a:ext cx="1602430" cy="7850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8" name="Tableau 57"/>
          <p:cNvGraphicFramePr>
            <a:graphicFrameLocks noGrp="1"/>
          </p:cNvGraphicFramePr>
          <p:nvPr>
            <p:extLst>
              <p:ext uri="{D42A27DB-BD31-4B8C-83A1-F6EECF244321}">
                <p14:modId xmlns:p14="http://schemas.microsoft.com/office/powerpoint/2010/main" val="1758138562"/>
              </p:ext>
            </p:extLst>
          </p:nvPr>
        </p:nvGraphicFramePr>
        <p:xfrm>
          <a:off x="179512" y="976355"/>
          <a:ext cx="8712969" cy="3539611"/>
        </p:xfrm>
        <a:graphic>
          <a:graphicData uri="http://schemas.openxmlformats.org/drawingml/2006/table">
            <a:tbl>
              <a:tblPr firstRow="1" bandRow="1">
                <a:tableStyleId>{5C22544A-7EE6-4342-B048-85BDC9FD1C3A}</a:tableStyleId>
              </a:tblPr>
              <a:tblGrid>
                <a:gridCol w="1166774"/>
                <a:gridCol w="3153706"/>
                <a:gridCol w="1008112"/>
                <a:gridCol w="1008112"/>
                <a:gridCol w="1368152"/>
                <a:gridCol w="1008113"/>
              </a:tblGrid>
              <a:tr h="856750">
                <a:tc>
                  <a:txBody>
                    <a:bodyPr/>
                    <a:lstStyle/>
                    <a:p>
                      <a:r>
                        <a:rPr lang="fr-FR" sz="1400" b="0" kern="1200" dirty="0" smtClean="0">
                          <a:solidFill>
                            <a:schemeClr val="tx1"/>
                          </a:solidFill>
                          <a:latin typeface="+mn-lt"/>
                          <a:ea typeface="+mn-ea"/>
                          <a:cs typeface="+mn-cs"/>
                        </a:rPr>
                        <a:t>EUROPE</a:t>
                      </a:r>
                      <a:endParaRPr lang="fr-FR" sz="1400" b="0" kern="1200" dirty="0">
                        <a:solidFill>
                          <a:schemeClr val="tx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EE9300"/>
                          </a:solidFill>
                          <a:effectLst/>
                          <a:uLnTx/>
                          <a:uFillTx/>
                          <a:latin typeface="+mn-lt"/>
                          <a:ea typeface="+mn-ea"/>
                          <a:cs typeface="+mn-cs"/>
                        </a:rPr>
                        <a:t>Lyon,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EE9300"/>
                          </a:solidFill>
                          <a:effectLst/>
                          <a:uLnTx/>
                          <a:uFillTx/>
                          <a:latin typeface="+mn-lt"/>
                          <a:ea typeface="+mn-ea"/>
                          <a:cs typeface="+mn-cs"/>
                        </a:rPr>
                        <a:t>France</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2">
                              <a:lumMod val="50000"/>
                            </a:schemeClr>
                          </a:solidFill>
                          <a:latin typeface="+mn-lt"/>
                          <a:ea typeface="+mn-ea"/>
                          <a:cs typeface="+mn-cs"/>
                        </a:rPr>
                        <a:t>27 ans</a:t>
                      </a:r>
                      <a:endParaRPr lang="fr-FR" sz="1800" b="1" kern="1200" noProof="0" dirty="0" smtClean="0">
                        <a:solidFill>
                          <a:schemeClr val="accent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12,5 M€</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100 </a:t>
                      </a:r>
                      <a:r>
                        <a:rPr lang="fr-FR" sz="900" b="1" kern="1200" noProof="0" dirty="0" smtClean="0">
                          <a:solidFill>
                            <a:schemeClr val="accent2">
                              <a:lumMod val="50000"/>
                            </a:schemeClr>
                          </a:solidFill>
                          <a:latin typeface="+mn-lt"/>
                          <a:ea typeface="+mn-ea"/>
                          <a:cs typeface="+mn-cs"/>
                        </a:rPr>
                        <a:t>accélérateurs</a:t>
                      </a:r>
                      <a:endParaRPr lang="fr-FR" sz="400" b="1" kern="1200" noProof="0" dirty="0" smtClean="0">
                        <a:solidFill>
                          <a:schemeClr val="accent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4287">
                <a:tc>
                  <a:txBody>
                    <a:bodyPr/>
                    <a:lstStyle/>
                    <a:p>
                      <a:r>
                        <a:rPr lang="fr-FR" sz="1400" kern="1200" dirty="0" smtClean="0">
                          <a:solidFill>
                            <a:schemeClr val="tx1"/>
                          </a:solidFill>
                          <a:latin typeface="+mn-lt"/>
                          <a:ea typeface="+mn-ea"/>
                          <a:cs typeface="+mn-cs"/>
                        </a:rPr>
                        <a:t>ÉTATS-UNIS</a:t>
                      </a:r>
                      <a:endParaRPr lang="fr-FR" sz="1400" kern="1200" dirty="0">
                        <a:solidFill>
                          <a:schemeClr val="tx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solidFill>
                            <a:srgbClr val="EE9300"/>
                          </a:solidFill>
                          <a:effectLst/>
                          <a:uLnTx/>
                          <a:uFillTx/>
                          <a:latin typeface="+mn-lt"/>
                          <a:ea typeface="+mn-ea"/>
                          <a:cs typeface="+mn-cs"/>
                        </a:rPr>
                        <a:t>Houston,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solidFill>
                            <a:srgbClr val="EE9300"/>
                          </a:solidFill>
                          <a:effectLst/>
                          <a:uLnTx/>
                          <a:uFillTx/>
                          <a:latin typeface="+mn-lt"/>
                          <a:ea typeface="+mn-ea"/>
                          <a:cs typeface="+mn-cs"/>
                        </a:rPr>
                        <a:t>Texas</a:t>
                      </a:r>
                      <a:endParaRPr kumimoji="0" lang="fr-FR" sz="1400" b="1" i="0" u="none" strike="noStrike" kern="1200" cap="none" spc="0" normalizeH="0" baseline="0" dirty="0">
                        <a:ln>
                          <a:noFill/>
                        </a:ln>
                        <a:solidFill>
                          <a:srgbClr val="EE930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2">
                              <a:lumMod val="50000"/>
                            </a:schemeClr>
                          </a:solidFill>
                          <a:latin typeface="+mn-lt"/>
                          <a:ea typeface="+mn-ea"/>
                          <a:cs typeface="+mn-cs"/>
                        </a:rPr>
                        <a:t>32 ans</a:t>
                      </a:r>
                      <a:endParaRPr lang="fr-FR" sz="1800" b="1" kern="1200" noProof="0" dirty="0" smtClean="0">
                        <a:solidFill>
                          <a:schemeClr val="accent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2,3 M$</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15 </a:t>
                      </a:r>
                      <a:r>
                        <a:rPr lang="fr-FR" sz="1050" b="1" kern="1200" noProof="0" dirty="0" smtClean="0">
                          <a:solidFill>
                            <a:schemeClr val="accent2">
                              <a:lumMod val="50000"/>
                            </a:schemeClr>
                          </a:solidFill>
                          <a:latin typeface="+mn-lt"/>
                          <a:ea typeface="+mn-ea"/>
                          <a:cs typeface="+mn-cs"/>
                        </a:rPr>
                        <a:t>accélérateurs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4287">
                <a:tc>
                  <a:txBody>
                    <a:bodyPr/>
                    <a:lstStyle/>
                    <a:p>
                      <a:r>
                        <a:rPr lang="fr-FR" sz="1400" kern="1200" dirty="0" smtClean="0">
                          <a:solidFill>
                            <a:schemeClr val="tx1"/>
                          </a:solidFill>
                          <a:latin typeface="+mn-lt"/>
                          <a:ea typeface="+mn-ea"/>
                          <a:cs typeface="+mn-cs"/>
                        </a:rPr>
                        <a:t>CANADA</a:t>
                      </a:r>
                      <a:endParaRPr lang="fr-FR" sz="1400" kern="1200" dirty="0">
                        <a:solidFill>
                          <a:schemeClr val="tx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solidFill>
                            <a:srgbClr val="EE9300"/>
                          </a:solidFill>
                          <a:effectLst/>
                          <a:uLnTx/>
                          <a:uFillTx/>
                          <a:latin typeface="+mn-lt"/>
                          <a:ea typeface="+mn-ea"/>
                          <a:cs typeface="+mn-cs"/>
                        </a:rPr>
                        <a:t>Montréal, Québec</a:t>
                      </a:r>
                      <a:endParaRPr kumimoji="0" lang="fr-FR" sz="1400" b="1" i="0" u="none" strike="noStrike" kern="1200" cap="none" spc="0" normalizeH="0" baseline="0" dirty="0">
                        <a:ln>
                          <a:noFill/>
                        </a:ln>
                        <a:solidFill>
                          <a:srgbClr val="EE930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2">
                              <a:lumMod val="50000"/>
                            </a:schemeClr>
                          </a:solidFill>
                          <a:latin typeface="+mn-lt"/>
                          <a:ea typeface="+mn-ea"/>
                          <a:cs typeface="+mn-cs"/>
                        </a:rPr>
                        <a:t>1 an</a:t>
                      </a:r>
                      <a:endParaRPr lang="fr-FR" sz="1800" b="1" kern="1200" noProof="0" dirty="0" smtClean="0">
                        <a:solidFill>
                          <a:schemeClr val="accent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0,5 M$</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5 </a:t>
                      </a:r>
                      <a:r>
                        <a:rPr lang="fr-FR" sz="1050" b="1" kern="1200" noProof="0" dirty="0" smtClean="0">
                          <a:solidFill>
                            <a:schemeClr val="accent2">
                              <a:lumMod val="50000"/>
                            </a:schemeClr>
                          </a:solidFill>
                          <a:latin typeface="+mn-lt"/>
                          <a:ea typeface="+mn-ea"/>
                          <a:cs typeface="+mn-cs"/>
                        </a:rPr>
                        <a:t>accélérateurs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4287">
                <a:tc>
                  <a:txBody>
                    <a:bodyPr/>
                    <a:lstStyle/>
                    <a:p>
                      <a:r>
                        <a:rPr lang="fr-FR" sz="1400" kern="1200" dirty="0" smtClean="0">
                          <a:solidFill>
                            <a:schemeClr val="tx1"/>
                          </a:solidFill>
                          <a:latin typeface="+mn-lt"/>
                          <a:ea typeface="+mn-ea"/>
                          <a:cs typeface="+mn-cs"/>
                        </a:rPr>
                        <a:t>AMÉRIQUE</a:t>
                      </a:r>
                      <a:br>
                        <a:rPr lang="fr-FR" sz="1400" kern="1200" dirty="0" smtClean="0">
                          <a:solidFill>
                            <a:schemeClr val="tx1"/>
                          </a:solidFill>
                          <a:latin typeface="+mn-lt"/>
                          <a:ea typeface="+mn-ea"/>
                          <a:cs typeface="+mn-cs"/>
                        </a:rPr>
                      </a:br>
                      <a:r>
                        <a:rPr lang="fr-FR" sz="1400" kern="1200" dirty="0" smtClean="0">
                          <a:solidFill>
                            <a:schemeClr val="tx1"/>
                          </a:solidFill>
                          <a:latin typeface="+mn-lt"/>
                          <a:ea typeface="+mn-ea"/>
                          <a:cs typeface="+mn-cs"/>
                        </a:rPr>
                        <a:t>DU SUD</a:t>
                      </a:r>
                      <a:endParaRPr lang="fr-FR" sz="1400" kern="1200" dirty="0">
                        <a:solidFill>
                          <a:schemeClr val="tx1"/>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fr-F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solidFill>
                            <a:srgbClr val="EE9300"/>
                          </a:solidFill>
                          <a:effectLst/>
                          <a:uLnTx/>
                          <a:uFillTx/>
                          <a:latin typeface="+mn-lt"/>
                          <a:ea typeface="+mn-ea"/>
                          <a:cs typeface="+mn-cs"/>
                        </a:rPr>
                        <a:t>Sao Paulo, Brésil</a:t>
                      </a:r>
                      <a:endParaRPr kumimoji="0" lang="fr-FR" sz="1400" b="1" i="0" u="none" strike="noStrike" kern="1200" cap="none" spc="0" normalizeH="0" baseline="0" dirty="0">
                        <a:ln>
                          <a:noFill/>
                        </a:ln>
                        <a:solidFill>
                          <a:srgbClr val="EE930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2">
                              <a:lumMod val="50000"/>
                            </a:schemeClr>
                          </a:solidFill>
                          <a:latin typeface="+mn-lt"/>
                          <a:ea typeface="+mn-ea"/>
                          <a:cs typeface="+mn-cs"/>
                        </a:rPr>
                        <a:t>12 ans</a:t>
                      </a:r>
                      <a:endParaRPr lang="fr-FR" sz="1800" b="1" kern="1200" noProof="0" dirty="0" smtClean="0">
                        <a:solidFill>
                          <a:schemeClr val="accent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4 M</a:t>
                      </a:r>
                      <a:r>
                        <a:rPr lang="fr-FR" sz="1800" b="1" kern="1200" baseline="0" noProof="0" dirty="0" smtClean="0">
                          <a:solidFill>
                            <a:schemeClr val="accent2">
                              <a:lumMod val="50000"/>
                            </a:schemeClr>
                          </a:solidFill>
                          <a:latin typeface="+mn-lt"/>
                          <a:ea typeface="+mn-ea"/>
                          <a:cs typeface="+mn-cs"/>
                        </a:rPr>
                        <a:t> R$</a:t>
                      </a:r>
                      <a:endParaRPr lang="fr-FR" sz="1800" b="1" kern="1200" noProof="0" dirty="0" smtClean="0">
                        <a:solidFill>
                          <a:schemeClr val="accent2">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noProof="0" dirty="0" smtClean="0">
                          <a:solidFill>
                            <a:schemeClr val="accent2">
                              <a:lumMod val="50000"/>
                            </a:schemeClr>
                          </a:solidFill>
                          <a:latin typeface="+mn-lt"/>
                          <a:ea typeface="+mn-ea"/>
                          <a:cs typeface="+mn-cs"/>
                        </a:rPr>
                        <a:t>30 </a:t>
                      </a:r>
                      <a:r>
                        <a:rPr lang="fr-FR" sz="1050" b="1" kern="1200" noProof="0" dirty="0" smtClean="0">
                          <a:solidFill>
                            <a:schemeClr val="accent2">
                              <a:lumMod val="50000"/>
                            </a:schemeClr>
                          </a:solidFill>
                          <a:latin typeface="+mn-lt"/>
                          <a:ea typeface="+mn-ea"/>
                          <a:cs typeface="+mn-cs"/>
                        </a:rPr>
                        <a:t>accélérateurs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59" name="Picture 8" descr="H:\2-Support BUZ\2-Communication\2-Réalisations\corp ACIES\LOGO\ACIES+ABGI\LogoACIES+ABGI.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43936"/>
          <a:stretch/>
        </p:blipFill>
        <p:spPr bwMode="auto">
          <a:xfrm>
            <a:off x="1750285" y="1012173"/>
            <a:ext cx="1552407" cy="3286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H:\2-Support BUZ\2-Communication\2-Réalisations\corp OVEUS\17. OVEUS\LOGO\OVEUS Logo Def SB-01.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5199" r="4272"/>
          <a:stretch/>
        </p:blipFill>
        <p:spPr bwMode="auto">
          <a:xfrm>
            <a:off x="1691680" y="1242583"/>
            <a:ext cx="1215039" cy="64974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p:cNvPicPr>
            <a:picLocks noChangeAspect="1" noChangeArrowheads="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 b="23783"/>
          <a:stretch/>
        </p:blipFill>
        <p:spPr bwMode="auto">
          <a:xfrm>
            <a:off x="1763688" y="2214180"/>
            <a:ext cx="2575424" cy="23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1750285" y="3025473"/>
            <a:ext cx="1423235" cy="48048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Résultat de recherche d'images pour &quot;logo inventta png&quot;">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b="16550"/>
          <a:stretch/>
        </p:blipFill>
        <p:spPr bwMode="auto">
          <a:xfrm>
            <a:off x="1750285" y="3889569"/>
            <a:ext cx="1502432" cy="36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Connaître ACIES</a:t>
            </a:r>
            <a:endParaRPr lang="fr-FR" dirty="0"/>
          </a:p>
        </p:txBody>
      </p:sp>
      <p:sp>
        <p:nvSpPr>
          <p:cNvPr id="2" name="Espace réservé du numéro de diapositive 1"/>
          <p:cNvSpPr>
            <a:spLocks noGrp="1"/>
          </p:cNvSpPr>
          <p:nvPr>
            <p:ph type="sldNum" sz="quarter" idx="11"/>
          </p:nvPr>
        </p:nvSpPr>
        <p:spPr/>
        <p:txBody>
          <a:bodyPr/>
          <a:lstStyle/>
          <a:p>
            <a:fld id="{7D794951-53EE-4972-AA3C-D8F7AC64D147}" type="slidenum">
              <a:rPr lang="fr-FR" smtClean="0"/>
              <a:t>7</a:t>
            </a:fld>
            <a:endParaRPr lang="fr-FR"/>
          </a:p>
        </p:txBody>
      </p:sp>
      <p:grpSp>
        <p:nvGrpSpPr>
          <p:cNvPr id="11" name="Groupe 10"/>
          <p:cNvGrpSpPr/>
          <p:nvPr/>
        </p:nvGrpSpPr>
        <p:grpSpPr>
          <a:xfrm>
            <a:off x="755576" y="1232084"/>
            <a:ext cx="3240360" cy="3355889"/>
            <a:chOff x="4139952" y="1192872"/>
            <a:chExt cx="2026950" cy="2026950"/>
          </a:xfrm>
        </p:grpSpPr>
        <p:sp>
          <p:nvSpPr>
            <p:cNvPr id="12" name="Ellipse 11"/>
            <p:cNvSpPr/>
            <p:nvPr/>
          </p:nvSpPr>
          <p:spPr>
            <a:xfrm>
              <a:off x="4139952" y="1192872"/>
              <a:ext cx="2026950" cy="2026950"/>
            </a:xfrm>
            <a:prstGeom prst="ellipse">
              <a:avLst/>
            </a:prstGeom>
            <a:solidFill>
              <a:schemeClr val="bg1">
                <a:alpha val="81000"/>
              </a:schemeClr>
            </a:solidFill>
            <a:ln>
              <a:noFill/>
            </a:ln>
            <a:effectLst>
              <a:innerShdw blurRad="889000" dir="1380000">
                <a:schemeClr val="accent3">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6" descr="Résultat de recherche d'images pour &quot;france png&quot;"/>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r="8702"/>
            <a:stretch/>
          </p:blipFill>
          <p:spPr bwMode="auto">
            <a:xfrm>
              <a:off x="4263715" y="1380446"/>
              <a:ext cx="1725996" cy="1797558"/>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p:cNvSpPr/>
            <p:nvPr/>
          </p:nvSpPr>
          <p:spPr>
            <a:xfrm>
              <a:off x="5342454" y="2397816"/>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402599" y="2348299"/>
              <a:ext cx="527709" cy="246221"/>
            </a:xfrm>
            <a:prstGeom prst="rect">
              <a:avLst/>
            </a:prstGeom>
            <a:noFill/>
          </p:spPr>
          <p:txBody>
            <a:bodyPr wrap="none" rtlCol="0">
              <a:spAutoFit/>
            </a:bodyPr>
            <a:lstStyle/>
            <a:p>
              <a:r>
                <a:rPr lang="fr-FR" sz="1000" b="1" dirty="0" smtClean="0">
                  <a:solidFill>
                    <a:schemeClr val="bg1"/>
                  </a:solidFill>
                </a:rPr>
                <a:t>LYON</a:t>
              </a:r>
              <a:endParaRPr lang="fr-FR" sz="1000" b="1" dirty="0">
                <a:solidFill>
                  <a:schemeClr val="bg1"/>
                </a:solidFill>
              </a:endParaRPr>
            </a:p>
          </p:txBody>
        </p:sp>
        <p:sp>
          <p:nvSpPr>
            <p:cNvPr id="16" name="Ellipse 15"/>
            <p:cNvSpPr/>
            <p:nvPr/>
          </p:nvSpPr>
          <p:spPr>
            <a:xfrm>
              <a:off x="5054003" y="1755405"/>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946479" y="1849904"/>
              <a:ext cx="548548" cy="246221"/>
            </a:xfrm>
            <a:prstGeom prst="rect">
              <a:avLst/>
            </a:prstGeom>
            <a:noFill/>
          </p:spPr>
          <p:txBody>
            <a:bodyPr wrap="none" rtlCol="0">
              <a:spAutoFit/>
            </a:bodyPr>
            <a:lstStyle/>
            <a:p>
              <a:r>
                <a:rPr lang="fr-FR" sz="1000" b="1" dirty="0" smtClean="0">
                  <a:solidFill>
                    <a:schemeClr val="bg1"/>
                  </a:solidFill>
                </a:rPr>
                <a:t>PARIS</a:t>
              </a:r>
              <a:endParaRPr lang="fr-FR" sz="1000" b="1" dirty="0">
                <a:solidFill>
                  <a:schemeClr val="bg1"/>
                </a:solidFill>
              </a:endParaRPr>
            </a:p>
          </p:txBody>
        </p:sp>
        <p:sp>
          <p:nvSpPr>
            <p:cNvPr id="18" name="Ellipse 17"/>
            <p:cNvSpPr/>
            <p:nvPr/>
          </p:nvSpPr>
          <p:spPr>
            <a:xfrm>
              <a:off x="4933560" y="2600563"/>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554290" y="2695062"/>
              <a:ext cx="848309" cy="246221"/>
            </a:xfrm>
            <a:prstGeom prst="rect">
              <a:avLst/>
            </a:prstGeom>
            <a:noFill/>
          </p:spPr>
          <p:txBody>
            <a:bodyPr wrap="none" rtlCol="0">
              <a:spAutoFit/>
            </a:bodyPr>
            <a:lstStyle/>
            <a:p>
              <a:r>
                <a:rPr lang="fr-FR" sz="1000" b="1" dirty="0" smtClean="0">
                  <a:solidFill>
                    <a:schemeClr val="bg1"/>
                  </a:solidFill>
                </a:rPr>
                <a:t>TOULOUSE</a:t>
              </a:r>
              <a:endParaRPr lang="fr-FR" sz="1000" b="1" dirty="0">
                <a:solidFill>
                  <a:schemeClr val="bg1"/>
                </a:solidFill>
              </a:endParaRPr>
            </a:p>
          </p:txBody>
        </p:sp>
        <p:sp>
          <p:nvSpPr>
            <p:cNvPr id="20" name="Ellipse 19"/>
            <p:cNvSpPr/>
            <p:nvPr/>
          </p:nvSpPr>
          <p:spPr>
            <a:xfrm>
              <a:off x="4587667" y="2001626"/>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554290" y="2096125"/>
              <a:ext cx="728084" cy="246221"/>
            </a:xfrm>
            <a:prstGeom prst="rect">
              <a:avLst/>
            </a:prstGeom>
            <a:noFill/>
          </p:spPr>
          <p:txBody>
            <a:bodyPr wrap="none" rtlCol="0">
              <a:spAutoFit/>
            </a:bodyPr>
            <a:lstStyle/>
            <a:p>
              <a:r>
                <a:rPr lang="fr-FR" sz="1000" b="1" dirty="0" smtClean="0">
                  <a:solidFill>
                    <a:schemeClr val="bg1"/>
                  </a:solidFill>
                </a:rPr>
                <a:t>NANTES </a:t>
              </a:r>
              <a:endParaRPr lang="fr-FR" sz="800" dirty="0">
                <a:solidFill>
                  <a:schemeClr val="bg1"/>
                </a:solidFill>
              </a:endParaRPr>
            </a:p>
          </p:txBody>
        </p:sp>
        <p:sp>
          <p:nvSpPr>
            <p:cNvPr id="22" name="Ellipse 21"/>
            <p:cNvSpPr/>
            <p:nvPr/>
          </p:nvSpPr>
          <p:spPr>
            <a:xfrm>
              <a:off x="5788632" y="2644333"/>
              <a:ext cx="126187" cy="126187"/>
            </a:xfrm>
            <a:prstGeom prst="ellipse">
              <a:avLst/>
            </a:prstGeom>
            <a:solidFill>
              <a:srgbClr val="EE9300"/>
            </a:solid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378892" y="2594520"/>
              <a:ext cx="474810" cy="246221"/>
            </a:xfrm>
            <a:prstGeom prst="rect">
              <a:avLst/>
            </a:prstGeom>
            <a:noFill/>
          </p:spPr>
          <p:txBody>
            <a:bodyPr wrap="none" rtlCol="0">
              <a:spAutoFit/>
            </a:bodyPr>
            <a:lstStyle/>
            <a:p>
              <a:r>
                <a:rPr lang="fr-FR" sz="1000" b="1" dirty="0" smtClean="0">
                  <a:solidFill>
                    <a:schemeClr val="bg1"/>
                  </a:solidFill>
                </a:rPr>
                <a:t>NICE</a:t>
              </a:r>
            </a:p>
          </p:txBody>
        </p:sp>
        <p:sp>
          <p:nvSpPr>
            <p:cNvPr id="24" name="ZoneTexte 23"/>
            <p:cNvSpPr txBox="1"/>
            <p:nvPr/>
          </p:nvSpPr>
          <p:spPr>
            <a:xfrm>
              <a:off x="4941793" y="2255385"/>
              <a:ext cx="224420" cy="123111"/>
            </a:xfrm>
            <a:prstGeom prst="rect">
              <a:avLst/>
            </a:prstGeom>
            <a:noFill/>
          </p:spPr>
          <p:txBody>
            <a:bodyPr wrap="none" lIns="0" tIns="0" rIns="0" bIns="0" rtlCol="0">
              <a:spAutoFit/>
            </a:bodyPr>
            <a:lstStyle/>
            <a:p>
              <a:r>
                <a:rPr lang="fr-FR" sz="800" dirty="0" smtClean="0">
                  <a:solidFill>
                    <a:schemeClr val="bg1"/>
                  </a:solidFill>
                </a:rPr>
                <a:t>2018</a:t>
              </a:r>
              <a:endParaRPr lang="fr-FR" sz="800" dirty="0">
                <a:solidFill>
                  <a:schemeClr val="bg1"/>
                </a:solidFill>
              </a:endParaRPr>
            </a:p>
          </p:txBody>
        </p:sp>
        <p:sp>
          <p:nvSpPr>
            <p:cNvPr id="25" name="ZoneTexte 24"/>
            <p:cNvSpPr txBox="1"/>
            <p:nvPr/>
          </p:nvSpPr>
          <p:spPr>
            <a:xfrm>
              <a:off x="5573820" y="2756616"/>
              <a:ext cx="224420" cy="123111"/>
            </a:xfrm>
            <a:prstGeom prst="rect">
              <a:avLst/>
            </a:prstGeom>
            <a:noFill/>
          </p:spPr>
          <p:txBody>
            <a:bodyPr wrap="none" lIns="0" tIns="0" rIns="0" bIns="0" rtlCol="0">
              <a:spAutoFit/>
            </a:bodyPr>
            <a:lstStyle/>
            <a:p>
              <a:r>
                <a:rPr lang="fr-FR" sz="800" dirty="0" smtClean="0">
                  <a:solidFill>
                    <a:schemeClr val="bg1"/>
                  </a:solidFill>
                </a:rPr>
                <a:t>2018</a:t>
              </a:r>
              <a:endParaRPr lang="fr-FR" sz="800" dirty="0">
                <a:solidFill>
                  <a:schemeClr val="bg1"/>
                </a:solidFill>
              </a:endParaRPr>
            </a:p>
          </p:txBody>
        </p:sp>
      </p:grpSp>
      <p:grpSp>
        <p:nvGrpSpPr>
          <p:cNvPr id="28" name="Groupe 27"/>
          <p:cNvGrpSpPr/>
          <p:nvPr/>
        </p:nvGrpSpPr>
        <p:grpSpPr>
          <a:xfrm>
            <a:off x="4752528" y="1305014"/>
            <a:ext cx="2195736" cy="769441"/>
            <a:chOff x="6948264" y="1305014"/>
            <a:chExt cx="2195736" cy="769441"/>
          </a:xfrm>
        </p:grpSpPr>
        <p:sp>
          <p:nvSpPr>
            <p:cNvPr id="29" name="Rectangle 28"/>
            <p:cNvSpPr/>
            <p:nvPr/>
          </p:nvSpPr>
          <p:spPr>
            <a:xfrm>
              <a:off x="6948264" y="1305014"/>
              <a:ext cx="2195736" cy="769441"/>
            </a:xfrm>
            <a:prstGeom prst="rect">
              <a:avLst/>
            </a:prstGeom>
          </p:spPr>
          <p:txBody>
            <a:bodyPr wrap="square">
              <a:spAutoFit/>
            </a:bodyPr>
            <a:lstStyle/>
            <a:p>
              <a:pPr algn="ctr"/>
              <a:r>
                <a:rPr lang="fr-FR" sz="3200" b="1" dirty="0">
                  <a:solidFill>
                    <a:schemeClr val="accent2">
                      <a:lumMod val="50000"/>
                    </a:schemeClr>
                  </a:solidFill>
                </a:rPr>
                <a:t>27</a:t>
              </a:r>
              <a:r>
                <a:rPr lang="fr-FR" sz="1400" dirty="0">
                  <a:solidFill>
                    <a:schemeClr val="accent2">
                      <a:lumMod val="50000"/>
                    </a:schemeClr>
                  </a:solidFill>
                </a:rPr>
                <a:t> </a:t>
              </a:r>
              <a:r>
                <a:rPr lang="fr-FR" b="1" dirty="0">
                  <a:solidFill>
                    <a:schemeClr val="accent2">
                      <a:lumMod val="50000"/>
                    </a:schemeClr>
                  </a:solidFill>
                </a:rPr>
                <a:t>ans</a:t>
              </a:r>
              <a:r>
                <a:rPr lang="fr-FR" sz="1400" dirty="0">
                  <a:solidFill>
                    <a:schemeClr val="accent2">
                      <a:lumMod val="50000"/>
                    </a:schemeClr>
                  </a:solidFill>
                </a:rPr>
                <a:t> </a:t>
              </a:r>
              <a:r>
                <a:rPr lang="fr-FR" sz="1400" dirty="0" smtClean="0">
                  <a:solidFill>
                    <a:schemeClr val="accent2">
                      <a:lumMod val="50000"/>
                    </a:schemeClr>
                  </a:solidFill>
                </a:rPr>
                <a:t/>
              </a:r>
              <a:br>
                <a:rPr lang="fr-FR" sz="1400" dirty="0" smtClean="0">
                  <a:solidFill>
                    <a:schemeClr val="accent2">
                      <a:lumMod val="50000"/>
                    </a:schemeClr>
                  </a:solidFill>
                </a:rPr>
              </a:br>
              <a:endParaRPr lang="fr-FR" sz="1200" dirty="0">
                <a:solidFill>
                  <a:schemeClr val="accent2">
                    <a:lumMod val="50000"/>
                  </a:schemeClr>
                </a:solidFill>
              </a:endParaRPr>
            </a:p>
          </p:txBody>
        </p:sp>
        <p:sp>
          <p:nvSpPr>
            <p:cNvPr id="30" name="Rectangle 29"/>
            <p:cNvSpPr/>
            <p:nvPr/>
          </p:nvSpPr>
          <p:spPr>
            <a:xfrm>
              <a:off x="6948264" y="1779662"/>
              <a:ext cx="2195735" cy="276999"/>
            </a:xfrm>
            <a:prstGeom prst="rect">
              <a:avLst/>
            </a:prstGeom>
          </p:spPr>
          <p:txBody>
            <a:bodyPr wrap="square">
              <a:spAutoFit/>
            </a:bodyPr>
            <a:lstStyle/>
            <a:p>
              <a:pPr algn="ctr"/>
              <a:r>
                <a:rPr lang="fr-FR" sz="1200" dirty="0"/>
                <a:t>d’expérience</a:t>
              </a:r>
            </a:p>
          </p:txBody>
        </p:sp>
      </p:grpSp>
      <p:grpSp>
        <p:nvGrpSpPr>
          <p:cNvPr id="31" name="Groupe 30"/>
          <p:cNvGrpSpPr/>
          <p:nvPr/>
        </p:nvGrpSpPr>
        <p:grpSpPr>
          <a:xfrm>
            <a:off x="4752528" y="2430056"/>
            <a:ext cx="2195736" cy="769441"/>
            <a:chOff x="6948264" y="1305014"/>
            <a:chExt cx="2195736" cy="769441"/>
          </a:xfrm>
        </p:grpSpPr>
        <p:sp>
          <p:nvSpPr>
            <p:cNvPr id="32" name="Rectangle 31"/>
            <p:cNvSpPr/>
            <p:nvPr/>
          </p:nvSpPr>
          <p:spPr>
            <a:xfrm>
              <a:off x="6948264" y="1305014"/>
              <a:ext cx="2195736" cy="769441"/>
            </a:xfrm>
            <a:prstGeom prst="rect">
              <a:avLst/>
            </a:prstGeom>
          </p:spPr>
          <p:txBody>
            <a:bodyPr wrap="square">
              <a:spAutoFit/>
            </a:bodyPr>
            <a:lstStyle/>
            <a:p>
              <a:pPr algn="ctr"/>
              <a:r>
                <a:rPr lang="fr-FR" sz="3200" b="1" dirty="0" smtClean="0">
                  <a:solidFill>
                    <a:schemeClr val="accent2">
                      <a:lumMod val="50000"/>
                    </a:schemeClr>
                  </a:solidFill>
                </a:rPr>
                <a:t>12</a:t>
              </a:r>
              <a:r>
                <a:rPr lang="fr-FR" b="1" dirty="0" smtClean="0">
                  <a:solidFill>
                    <a:schemeClr val="accent2">
                      <a:lumMod val="50000"/>
                    </a:schemeClr>
                  </a:solidFill>
                </a:rPr>
                <a:t>,</a:t>
              </a:r>
              <a:r>
                <a:rPr lang="fr-FR" sz="3200" b="1" dirty="0" smtClean="0">
                  <a:solidFill>
                    <a:schemeClr val="accent2">
                      <a:lumMod val="50000"/>
                    </a:schemeClr>
                  </a:solidFill>
                </a:rPr>
                <a:t>5</a:t>
              </a:r>
              <a:r>
                <a:rPr lang="fr-FR" sz="1400" dirty="0" smtClean="0">
                  <a:solidFill>
                    <a:schemeClr val="accent2">
                      <a:lumMod val="50000"/>
                    </a:schemeClr>
                  </a:solidFill>
                </a:rPr>
                <a:t> </a:t>
              </a:r>
              <a:r>
                <a:rPr lang="fr-FR" b="1" dirty="0" smtClean="0">
                  <a:solidFill>
                    <a:schemeClr val="accent2">
                      <a:lumMod val="50000"/>
                    </a:schemeClr>
                  </a:solidFill>
                </a:rPr>
                <a:t>M€</a:t>
              </a:r>
              <a:r>
                <a:rPr lang="fr-FR" sz="1400" dirty="0" smtClean="0">
                  <a:solidFill>
                    <a:schemeClr val="accent2">
                      <a:lumMod val="50000"/>
                    </a:schemeClr>
                  </a:solidFill>
                </a:rPr>
                <a:t> </a:t>
              </a:r>
              <a:br>
                <a:rPr lang="fr-FR" sz="1400" dirty="0" smtClean="0">
                  <a:solidFill>
                    <a:schemeClr val="accent2">
                      <a:lumMod val="50000"/>
                    </a:schemeClr>
                  </a:solidFill>
                </a:rPr>
              </a:br>
              <a:endParaRPr lang="fr-FR" sz="1200" dirty="0">
                <a:solidFill>
                  <a:schemeClr val="accent2">
                    <a:lumMod val="50000"/>
                  </a:schemeClr>
                </a:solidFill>
              </a:endParaRPr>
            </a:p>
          </p:txBody>
        </p:sp>
        <p:sp>
          <p:nvSpPr>
            <p:cNvPr id="33" name="Rectangle 32"/>
            <p:cNvSpPr/>
            <p:nvPr/>
          </p:nvSpPr>
          <p:spPr>
            <a:xfrm>
              <a:off x="6948264" y="1779662"/>
              <a:ext cx="2195735" cy="276999"/>
            </a:xfrm>
            <a:prstGeom prst="rect">
              <a:avLst/>
            </a:prstGeom>
          </p:spPr>
          <p:txBody>
            <a:bodyPr wrap="square">
              <a:spAutoFit/>
            </a:bodyPr>
            <a:lstStyle/>
            <a:p>
              <a:pPr algn="ctr"/>
              <a:r>
                <a:rPr lang="fr-FR" sz="1200" dirty="0"/>
                <a:t>d</a:t>
              </a:r>
              <a:r>
                <a:rPr lang="fr-FR" sz="1200" dirty="0" smtClean="0"/>
                <a:t>e chiffre d’affaires</a:t>
              </a:r>
              <a:endParaRPr lang="fr-FR" sz="1200" dirty="0"/>
            </a:p>
          </p:txBody>
        </p:sp>
      </p:grpSp>
      <p:grpSp>
        <p:nvGrpSpPr>
          <p:cNvPr id="34" name="Groupe 33"/>
          <p:cNvGrpSpPr/>
          <p:nvPr/>
        </p:nvGrpSpPr>
        <p:grpSpPr>
          <a:xfrm>
            <a:off x="4752528" y="3579862"/>
            <a:ext cx="2195736" cy="936313"/>
            <a:chOff x="6948264" y="1305014"/>
            <a:chExt cx="2195736" cy="936313"/>
          </a:xfrm>
        </p:grpSpPr>
        <p:sp>
          <p:nvSpPr>
            <p:cNvPr id="35" name="Rectangle 34"/>
            <p:cNvSpPr/>
            <p:nvPr/>
          </p:nvSpPr>
          <p:spPr>
            <a:xfrm>
              <a:off x="6948264" y="1305014"/>
              <a:ext cx="2195736" cy="584775"/>
            </a:xfrm>
            <a:prstGeom prst="rect">
              <a:avLst/>
            </a:prstGeom>
          </p:spPr>
          <p:txBody>
            <a:bodyPr wrap="square">
              <a:spAutoFit/>
            </a:bodyPr>
            <a:lstStyle/>
            <a:p>
              <a:pPr algn="ctr"/>
              <a:r>
                <a:rPr lang="fr-FR" sz="3200" b="1" dirty="0" smtClean="0">
                  <a:solidFill>
                    <a:schemeClr val="accent2">
                      <a:lumMod val="50000"/>
                    </a:schemeClr>
                  </a:solidFill>
                </a:rPr>
                <a:t>70</a:t>
              </a:r>
              <a:endParaRPr lang="fr-FR" sz="1200" dirty="0">
                <a:solidFill>
                  <a:schemeClr val="accent2">
                    <a:lumMod val="50000"/>
                  </a:schemeClr>
                </a:solidFill>
              </a:endParaRPr>
            </a:p>
          </p:txBody>
        </p:sp>
        <p:sp>
          <p:nvSpPr>
            <p:cNvPr id="36" name="Rectangle 35"/>
            <p:cNvSpPr/>
            <p:nvPr/>
          </p:nvSpPr>
          <p:spPr>
            <a:xfrm>
              <a:off x="6948264" y="1779662"/>
              <a:ext cx="2195735" cy="461665"/>
            </a:xfrm>
            <a:prstGeom prst="rect">
              <a:avLst/>
            </a:prstGeom>
          </p:spPr>
          <p:txBody>
            <a:bodyPr wrap="square">
              <a:spAutoFit/>
            </a:bodyPr>
            <a:lstStyle/>
            <a:p>
              <a:pPr algn="ctr"/>
              <a:r>
                <a:rPr lang="fr-FR" sz="1200" b="1" dirty="0" smtClean="0">
                  <a:solidFill>
                    <a:schemeClr val="accent2">
                      <a:lumMod val="50000"/>
                    </a:schemeClr>
                  </a:solidFill>
                </a:rPr>
                <a:t>Consultants</a:t>
              </a:r>
            </a:p>
            <a:p>
              <a:pPr algn="ctr"/>
              <a:r>
                <a:rPr lang="fr-FR" sz="1100" dirty="0" smtClean="0"/>
                <a:t>dont 75 % de seniors</a:t>
              </a:r>
              <a:endParaRPr lang="fr-FR" sz="1100" dirty="0"/>
            </a:p>
          </p:txBody>
        </p:sp>
      </p:grpSp>
      <p:cxnSp>
        <p:nvCxnSpPr>
          <p:cNvPr id="47" name="Connecteur droit 46"/>
          <p:cNvCxnSpPr/>
          <p:nvPr/>
        </p:nvCxnSpPr>
        <p:spPr>
          <a:xfrm>
            <a:off x="4896544" y="1215233"/>
            <a:ext cx="0" cy="3512133"/>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912768" y="1219857"/>
            <a:ext cx="0" cy="351213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9" name="Groupe 48"/>
          <p:cNvGrpSpPr/>
          <p:nvPr/>
        </p:nvGrpSpPr>
        <p:grpSpPr>
          <a:xfrm>
            <a:off x="6912768" y="1363873"/>
            <a:ext cx="2195736" cy="936313"/>
            <a:chOff x="6948264" y="1305014"/>
            <a:chExt cx="2195736" cy="936313"/>
          </a:xfrm>
        </p:grpSpPr>
        <p:sp>
          <p:nvSpPr>
            <p:cNvPr id="50" name="Rectangle 49"/>
            <p:cNvSpPr/>
            <p:nvPr/>
          </p:nvSpPr>
          <p:spPr>
            <a:xfrm>
              <a:off x="6948264" y="1305014"/>
              <a:ext cx="2195736" cy="769441"/>
            </a:xfrm>
            <a:prstGeom prst="rect">
              <a:avLst/>
            </a:prstGeom>
          </p:spPr>
          <p:txBody>
            <a:bodyPr wrap="square">
              <a:spAutoFit/>
            </a:bodyPr>
            <a:lstStyle/>
            <a:p>
              <a:pPr algn="ctr"/>
              <a:r>
                <a:rPr lang="fr-FR" sz="3200" b="1" dirty="0" smtClean="0">
                  <a:solidFill>
                    <a:schemeClr val="accent2">
                      <a:lumMod val="50000"/>
                    </a:schemeClr>
                  </a:solidFill>
                </a:rPr>
                <a:t>500</a:t>
              </a:r>
              <a:r>
                <a:rPr lang="fr-FR" sz="1400" dirty="0" smtClean="0">
                  <a:solidFill>
                    <a:schemeClr val="accent2">
                      <a:lumMod val="50000"/>
                    </a:schemeClr>
                  </a:solidFill>
                </a:rPr>
                <a:t> </a:t>
              </a:r>
              <a:r>
                <a:rPr lang="fr-FR" b="1" dirty="0" smtClean="0">
                  <a:solidFill>
                    <a:schemeClr val="accent2">
                      <a:lumMod val="50000"/>
                    </a:schemeClr>
                  </a:solidFill>
                </a:rPr>
                <a:t>M€</a:t>
              </a:r>
              <a:r>
                <a:rPr lang="fr-FR" sz="1400" dirty="0" smtClean="0">
                  <a:solidFill>
                    <a:schemeClr val="accent2">
                      <a:lumMod val="50000"/>
                    </a:schemeClr>
                  </a:solidFill>
                </a:rPr>
                <a:t> </a:t>
              </a:r>
              <a:br>
                <a:rPr lang="fr-FR" sz="1400" dirty="0" smtClean="0">
                  <a:solidFill>
                    <a:schemeClr val="accent2">
                      <a:lumMod val="50000"/>
                    </a:schemeClr>
                  </a:solidFill>
                </a:rPr>
              </a:br>
              <a:endParaRPr lang="fr-FR" sz="1200" dirty="0">
                <a:solidFill>
                  <a:schemeClr val="accent2">
                    <a:lumMod val="50000"/>
                  </a:schemeClr>
                </a:solidFill>
              </a:endParaRPr>
            </a:p>
          </p:txBody>
        </p:sp>
        <p:sp>
          <p:nvSpPr>
            <p:cNvPr id="51" name="Rectangle 50"/>
            <p:cNvSpPr/>
            <p:nvPr/>
          </p:nvSpPr>
          <p:spPr>
            <a:xfrm>
              <a:off x="6948264" y="1779662"/>
              <a:ext cx="2195735" cy="461665"/>
            </a:xfrm>
            <a:prstGeom prst="rect">
              <a:avLst/>
            </a:prstGeom>
          </p:spPr>
          <p:txBody>
            <a:bodyPr wrap="square">
              <a:spAutoFit/>
            </a:bodyPr>
            <a:lstStyle/>
            <a:p>
              <a:pPr algn="ctr"/>
              <a:r>
                <a:rPr lang="fr-FR" sz="1200" dirty="0" smtClean="0"/>
                <a:t>de CIR français </a:t>
              </a:r>
              <a:br>
                <a:rPr lang="fr-FR" sz="1200" dirty="0" smtClean="0"/>
              </a:br>
              <a:r>
                <a:rPr lang="fr-FR" sz="1200" dirty="0" smtClean="0"/>
                <a:t>traités par an</a:t>
              </a:r>
              <a:endParaRPr lang="fr-FR" sz="1200" dirty="0"/>
            </a:p>
          </p:txBody>
        </p:sp>
      </p:grpSp>
      <p:grpSp>
        <p:nvGrpSpPr>
          <p:cNvPr id="52" name="Groupe 51"/>
          <p:cNvGrpSpPr/>
          <p:nvPr/>
        </p:nvGrpSpPr>
        <p:grpSpPr>
          <a:xfrm>
            <a:off x="6912768" y="2488915"/>
            <a:ext cx="2195736" cy="751647"/>
            <a:chOff x="6948264" y="1305014"/>
            <a:chExt cx="2195736" cy="751647"/>
          </a:xfrm>
        </p:grpSpPr>
        <p:sp>
          <p:nvSpPr>
            <p:cNvPr id="53" name="Rectangle 52"/>
            <p:cNvSpPr/>
            <p:nvPr/>
          </p:nvSpPr>
          <p:spPr>
            <a:xfrm>
              <a:off x="6948264" y="1305014"/>
              <a:ext cx="2195736" cy="584775"/>
            </a:xfrm>
            <a:prstGeom prst="rect">
              <a:avLst/>
            </a:prstGeom>
          </p:spPr>
          <p:txBody>
            <a:bodyPr wrap="square">
              <a:spAutoFit/>
            </a:bodyPr>
            <a:lstStyle/>
            <a:p>
              <a:pPr algn="ctr"/>
              <a:r>
                <a:rPr lang="fr-FR" sz="3200" b="1" dirty="0" smtClean="0">
                  <a:solidFill>
                    <a:schemeClr val="accent2">
                      <a:lumMod val="50000"/>
                    </a:schemeClr>
                  </a:solidFill>
                </a:rPr>
                <a:t>10 </a:t>
              </a:r>
              <a:r>
                <a:rPr lang="fr-FR" sz="1400" dirty="0" smtClean="0">
                  <a:solidFill>
                    <a:schemeClr val="accent2">
                      <a:lumMod val="50000"/>
                    </a:schemeClr>
                  </a:solidFill>
                </a:rPr>
                <a:t>%</a:t>
              </a:r>
              <a:endParaRPr lang="fr-FR" sz="1400" dirty="0">
                <a:solidFill>
                  <a:schemeClr val="accent2">
                    <a:lumMod val="50000"/>
                  </a:schemeClr>
                </a:solidFill>
              </a:endParaRPr>
            </a:p>
          </p:txBody>
        </p:sp>
        <p:sp>
          <p:nvSpPr>
            <p:cNvPr id="54" name="Rectangle 53"/>
            <p:cNvSpPr/>
            <p:nvPr/>
          </p:nvSpPr>
          <p:spPr>
            <a:xfrm>
              <a:off x="6948264" y="1779662"/>
              <a:ext cx="2195735" cy="276999"/>
            </a:xfrm>
            <a:prstGeom prst="rect">
              <a:avLst/>
            </a:prstGeom>
          </p:spPr>
          <p:txBody>
            <a:bodyPr wrap="square">
              <a:spAutoFit/>
            </a:bodyPr>
            <a:lstStyle/>
            <a:p>
              <a:pPr algn="ctr"/>
              <a:r>
                <a:rPr lang="fr-FR" sz="1200" dirty="0" smtClean="0"/>
                <a:t>du CIR national</a:t>
              </a:r>
              <a:endParaRPr lang="fr-FR" sz="1200" dirty="0"/>
            </a:p>
          </p:txBody>
        </p:sp>
      </p:grpSp>
      <p:grpSp>
        <p:nvGrpSpPr>
          <p:cNvPr id="55" name="Groupe 54"/>
          <p:cNvGrpSpPr/>
          <p:nvPr/>
        </p:nvGrpSpPr>
        <p:grpSpPr>
          <a:xfrm>
            <a:off x="6912768" y="3638721"/>
            <a:ext cx="2195736" cy="736258"/>
            <a:chOff x="6948264" y="1305014"/>
            <a:chExt cx="2195736" cy="736258"/>
          </a:xfrm>
        </p:grpSpPr>
        <p:sp>
          <p:nvSpPr>
            <p:cNvPr id="56" name="Rectangle 55"/>
            <p:cNvSpPr/>
            <p:nvPr/>
          </p:nvSpPr>
          <p:spPr>
            <a:xfrm>
              <a:off x="6948264" y="1305014"/>
              <a:ext cx="2195736" cy="584775"/>
            </a:xfrm>
            <a:prstGeom prst="rect">
              <a:avLst/>
            </a:prstGeom>
          </p:spPr>
          <p:txBody>
            <a:bodyPr wrap="square">
              <a:spAutoFit/>
            </a:bodyPr>
            <a:lstStyle/>
            <a:p>
              <a:pPr algn="ctr"/>
              <a:r>
                <a:rPr lang="fr-FR" sz="3200" b="1" dirty="0" smtClean="0">
                  <a:solidFill>
                    <a:schemeClr val="accent2">
                      <a:lumMod val="50000"/>
                    </a:schemeClr>
                  </a:solidFill>
                </a:rPr>
                <a:t>400</a:t>
              </a:r>
              <a:endParaRPr lang="fr-FR" sz="1200" dirty="0">
                <a:solidFill>
                  <a:schemeClr val="accent2">
                    <a:lumMod val="50000"/>
                  </a:schemeClr>
                </a:solidFill>
              </a:endParaRPr>
            </a:p>
          </p:txBody>
        </p:sp>
        <p:sp>
          <p:nvSpPr>
            <p:cNvPr id="57" name="Rectangle 56"/>
            <p:cNvSpPr/>
            <p:nvPr/>
          </p:nvSpPr>
          <p:spPr>
            <a:xfrm>
              <a:off x="6948264" y="1779662"/>
              <a:ext cx="2195735" cy="261610"/>
            </a:xfrm>
            <a:prstGeom prst="rect">
              <a:avLst/>
            </a:prstGeom>
          </p:spPr>
          <p:txBody>
            <a:bodyPr wrap="square">
              <a:spAutoFit/>
            </a:bodyPr>
            <a:lstStyle/>
            <a:p>
              <a:pPr algn="ctr"/>
              <a:r>
                <a:rPr lang="fr-FR" sz="1100" dirty="0" smtClean="0"/>
                <a:t>clients actifs</a:t>
              </a:r>
              <a:endParaRPr lang="fr-FR" sz="1100" dirty="0"/>
            </a:p>
          </p:txBody>
        </p:sp>
      </p:grpSp>
    </p:spTree>
    <p:extLst>
      <p:ext uri="{BB962C8B-B14F-4D97-AF65-F5344CB8AC3E}">
        <p14:creationId xmlns:p14="http://schemas.microsoft.com/office/powerpoint/2010/main" val="381536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Connaître ACIES</a:t>
            </a:r>
          </a:p>
        </p:txBody>
      </p:sp>
      <p:sp>
        <p:nvSpPr>
          <p:cNvPr id="3" name="Espace réservé du numéro de diapositive 2"/>
          <p:cNvSpPr>
            <a:spLocks noGrp="1"/>
          </p:cNvSpPr>
          <p:nvPr>
            <p:ph type="sldNum" sz="quarter" idx="11"/>
          </p:nvPr>
        </p:nvSpPr>
        <p:spPr/>
        <p:txBody>
          <a:bodyPr/>
          <a:lstStyle/>
          <a:p>
            <a:fld id="{7D794951-53EE-4972-AA3C-D8F7AC64D147}" type="slidenum">
              <a:rPr lang="fr-FR" smtClean="0"/>
              <a:pPr/>
              <a:t>8</a:t>
            </a:fld>
            <a:endParaRPr lang="fr-FR" dirty="0"/>
          </a:p>
        </p:txBody>
      </p:sp>
      <p:sp>
        <p:nvSpPr>
          <p:cNvPr id="4" name="Rectangle 3"/>
          <p:cNvSpPr/>
          <p:nvPr/>
        </p:nvSpPr>
        <p:spPr>
          <a:xfrm>
            <a:off x="395536" y="627534"/>
            <a:ext cx="6552728" cy="307777"/>
          </a:xfrm>
          <a:prstGeom prst="rect">
            <a:avLst/>
          </a:prstGeom>
        </p:spPr>
        <p:txBody>
          <a:bodyPr wrap="square">
            <a:spAutoFit/>
          </a:bodyPr>
          <a:lstStyle/>
          <a:p>
            <a:r>
              <a:rPr lang="fr-FR" sz="1400" dirty="0">
                <a:solidFill>
                  <a:schemeClr val="bg1">
                    <a:lumMod val="50000"/>
                  </a:schemeClr>
                </a:solidFill>
                <a:latin typeface="Segoe UI Semibold" panose="020B0702040204020203" pitchFamily="34" charset="0"/>
                <a:cs typeface="Segoe UI Semibold" panose="020B0702040204020203" pitchFamily="34" charset="0"/>
              </a:rPr>
              <a:t>Le capital humain, facteur clé de succès de nos missions</a:t>
            </a:r>
          </a:p>
        </p:txBody>
      </p:sp>
      <p:pic>
        <p:nvPicPr>
          <p:cNvPr id="5" name="Picture 2" descr="http://www.acies-cg.com/wp-content/uploads/2016/03/logo_GPTW.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495470" y="1673822"/>
            <a:ext cx="1222930" cy="2372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442" r="10219" b="8244"/>
          <a:stretch/>
        </p:blipFill>
        <p:spPr bwMode="auto">
          <a:xfrm>
            <a:off x="457200" y="1394461"/>
            <a:ext cx="2530625" cy="304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2" y="1394461"/>
            <a:ext cx="2530623" cy="3049497"/>
          </a:xfrm>
          <a:prstGeom prst="rect">
            <a:avLst/>
          </a:prstGeom>
          <a:solidFill>
            <a:schemeClr val="accent3">
              <a:lumMod val="75000"/>
              <a:alpha val="8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8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8" name="Rectangle 7"/>
          <p:cNvSpPr/>
          <p:nvPr/>
        </p:nvSpPr>
        <p:spPr>
          <a:xfrm>
            <a:off x="455341" y="1394461"/>
            <a:ext cx="2532484" cy="3049497"/>
          </a:xfrm>
          <a:prstGeom prst="rect">
            <a:avLst/>
          </a:prstGeom>
        </p:spPr>
        <p:txBody>
          <a:bodyPr wrap="square" lIns="0" tIns="0" rIns="0" anchor="ctr">
            <a:noAutofit/>
          </a:bodyPr>
          <a:lstStyle/>
          <a:p>
            <a:pPr algn="ctr"/>
            <a:r>
              <a:rPr lang="fr-FR" sz="6600" b="1" dirty="0">
                <a:solidFill>
                  <a:schemeClr val="bg1"/>
                </a:solidFill>
              </a:rPr>
              <a:t>75</a:t>
            </a:r>
            <a:r>
              <a:rPr lang="fr-FR" sz="3600" b="1" dirty="0">
                <a:solidFill>
                  <a:schemeClr val="bg1"/>
                </a:solidFill>
              </a:rPr>
              <a:t> </a:t>
            </a:r>
            <a:r>
              <a:rPr lang="fr-FR" sz="4000" b="1" dirty="0">
                <a:solidFill>
                  <a:schemeClr val="bg1"/>
                </a:solidFill>
              </a:rPr>
              <a:t>%</a:t>
            </a:r>
            <a:r>
              <a:rPr lang="fr-FR" sz="3600" dirty="0">
                <a:solidFill>
                  <a:schemeClr val="bg1"/>
                </a:solidFill>
              </a:rPr>
              <a:t/>
            </a:r>
            <a:br>
              <a:rPr lang="fr-FR" sz="3600" dirty="0">
                <a:solidFill>
                  <a:schemeClr val="bg1"/>
                </a:solidFill>
              </a:rPr>
            </a:br>
            <a:r>
              <a:rPr lang="fr-FR" sz="2000" b="1" dirty="0">
                <a:solidFill>
                  <a:schemeClr val="bg1"/>
                </a:solidFill>
              </a:rPr>
              <a:t>de consultants </a:t>
            </a:r>
            <a:r>
              <a:rPr lang="fr-FR" sz="2000" b="1" dirty="0" smtClean="0">
                <a:solidFill>
                  <a:schemeClr val="bg1"/>
                </a:solidFill>
              </a:rPr>
              <a:t/>
            </a:r>
            <a:br>
              <a:rPr lang="fr-FR" sz="2000" b="1" dirty="0" smtClean="0">
                <a:solidFill>
                  <a:schemeClr val="bg1"/>
                </a:solidFill>
              </a:rPr>
            </a:br>
            <a:r>
              <a:rPr lang="fr-FR" sz="2000" b="1" dirty="0" smtClean="0">
                <a:solidFill>
                  <a:schemeClr val="bg1"/>
                </a:solidFill>
              </a:rPr>
              <a:t>seniors</a:t>
            </a:r>
            <a:endParaRPr lang="fr-FR" b="1" dirty="0">
              <a:solidFill>
                <a:schemeClr val="bg1"/>
              </a:solidFill>
            </a:endParaRPr>
          </a:p>
        </p:txBody>
      </p:sp>
      <p:grpSp>
        <p:nvGrpSpPr>
          <p:cNvPr id="9" name="Groupe 8"/>
          <p:cNvGrpSpPr/>
          <p:nvPr/>
        </p:nvGrpSpPr>
        <p:grpSpPr>
          <a:xfrm>
            <a:off x="3131840" y="1563429"/>
            <a:ext cx="1811507" cy="936313"/>
            <a:chOff x="6948264" y="1305014"/>
            <a:chExt cx="1083651" cy="936313"/>
          </a:xfrm>
        </p:grpSpPr>
        <p:sp>
          <p:nvSpPr>
            <p:cNvPr id="10" name="Rectangle 9"/>
            <p:cNvSpPr/>
            <p:nvPr/>
          </p:nvSpPr>
          <p:spPr>
            <a:xfrm>
              <a:off x="6948264" y="1305014"/>
              <a:ext cx="1083650" cy="584775"/>
            </a:xfrm>
            <a:prstGeom prst="rect">
              <a:avLst/>
            </a:prstGeom>
          </p:spPr>
          <p:txBody>
            <a:bodyPr wrap="square">
              <a:spAutoFit/>
            </a:bodyPr>
            <a:lstStyle/>
            <a:p>
              <a:pPr algn="ctr"/>
              <a:r>
                <a:rPr lang="fr-FR" sz="3200" b="1" dirty="0" smtClean="0">
                  <a:solidFill>
                    <a:schemeClr val="accent2">
                      <a:lumMod val="50000"/>
                    </a:schemeClr>
                  </a:solidFill>
                </a:rPr>
                <a:t>17</a:t>
              </a:r>
              <a:r>
                <a:rPr lang="fr-FR" sz="1400" dirty="0" smtClean="0">
                  <a:solidFill>
                    <a:schemeClr val="accent2">
                      <a:lumMod val="50000"/>
                    </a:schemeClr>
                  </a:solidFill>
                </a:rPr>
                <a:t> </a:t>
              </a:r>
              <a:r>
                <a:rPr lang="fr-FR" b="1" dirty="0" smtClean="0">
                  <a:solidFill>
                    <a:schemeClr val="accent2">
                      <a:lumMod val="50000"/>
                    </a:schemeClr>
                  </a:solidFill>
                </a:rPr>
                <a:t>ans</a:t>
              </a:r>
              <a:endParaRPr lang="fr-FR" sz="1200" dirty="0">
                <a:solidFill>
                  <a:schemeClr val="accent2">
                    <a:lumMod val="50000"/>
                  </a:schemeClr>
                </a:solidFill>
              </a:endParaRPr>
            </a:p>
          </p:txBody>
        </p:sp>
        <p:sp>
          <p:nvSpPr>
            <p:cNvPr id="11" name="Rectangle 10"/>
            <p:cNvSpPr/>
            <p:nvPr/>
          </p:nvSpPr>
          <p:spPr>
            <a:xfrm>
              <a:off x="6948265" y="1779662"/>
              <a:ext cx="1083650" cy="461665"/>
            </a:xfrm>
            <a:prstGeom prst="rect">
              <a:avLst/>
            </a:prstGeom>
          </p:spPr>
          <p:txBody>
            <a:bodyPr wrap="square">
              <a:spAutoFit/>
            </a:bodyPr>
            <a:lstStyle/>
            <a:p>
              <a:pPr algn="ctr"/>
              <a:r>
                <a:rPr lang="fr-FR" sz="1200" dirty="0" smtClean="0"/>
                <a:t>d’expérience </a:t>
              </a:r>
              <a:br>
                <a:rPr lang="fr-FR" sz="1200" dirty="0" smtClean="0"/>
              </a:br>
              <a:r>
                <a:rPr lang="fr-FR" sz="1200" dirty="0" smtClean="0"/>
                <a:t>moyenne</a:t>
              </a:r>
              <a:endParaRPr lang="fr-FR" sz="1200" dirty="0"/>
            </a:p>
          </p:txBody>
        </p:sp>
      </p:grpSp>
      <p:grpSp>
        <p:nvGrpSpPr>
          <p:cNvPr id="12" name="Groupe 11"/>
          <p:cNvGrpSpPr/>
          <p:nvPr/>
        </p:nvGrpSpPr>
        <p:grpSpPr>
          <a:xfrm>
            <a:off x="4788024" y="1545635"/>
            <a:ext cx="2088232" cy="936313"/>
            <a:chOff x="6948264" y="1305014"/>
            <a:chExt cx="2195736" cy="936313"/>
          </a:xfrm>
        </p:grpSpPr>
        <p:sp>
          <p:nvSpPr>
            <p:cNvPr id="13" name="Rectangle 12"/>
            <p:cNvSpPr/>
            <p:nvPr/>
          </p:nvSpPr>
          <p:spPr>
            <a:xfrm>
              <a:off x="6948264" y="1305014"/>
              <a:ext cx="2195736" cy="769441"/>
            </a:xfrm>
            <a:prstGeom prst="rect">
              <a:avLst/>
            </a:prstGeom>
          </p:spPr>
          <p:txBody>
            <a:bodyPr wrap="square">
              <a:spAutoFit/>
            </a:bodyPr>
            <a:lstStyle/>
            <a:p>
              <a:pPr algn="ctr"/>
              <a:r>
                <a:rPr lang="fr-FR" sz="3200" b="1" dirty="0" smtClean="0">
                  <a:solidFill>
                    <a:schemeClr val="accent2">
                      <a:lumMod val="50000"/>
                    </a:schemeClr>
                  </a:solidFill>
                </a:rPr>
                <a:t>6</a:t>
              </a:r>
              <a:r>
                <a:rPr lang="fr-FR" sz="1400" dirty="0" smtClean="0">
                  <a:solidFill>
                    <a:schemeClr val="accent2">
                      <a:lumMod val="50000"/>
                    </a:schemeClr>
                  </a:solidFill>
                </a:rPr>
                <a:t> </a:t>
              </a:r>
              <a:r>
                <a:rPr lang="fr-FR" b="1" dirty="0" smtClean="0">
                  <a:solidFill>
                    <a:schemeClr val="accent2">
                      <a:lumMod val="50000"/>
                    </a:schemeClr>
                  </a:solidFill>
                </a:rPr>
                <a:t>ans</a:t>
              </a:r>
              <a:r>
                <a:rPr lang="fr-FR" sz="1400" dirty="0" smtClean="0">
                  <a:solidFill>
                    <a:schemeClr val="accent2">
                      <a:lumMod val="50000"/>
                    </a:schemeClr>
                  </a:solidFill>
                </a:rPr>
                <a:t> </a:t>
              </a:r>
              <a:br>
                <a:rPr lang="fr-FR" sz="1400" dirty="0" smtClean="0">
                  <a:solidFill>
                    <a:schemeClr val="accent2">
                      <a:lumMod val="50000"/>
                    </a:schemeClr>
                  </a:solidFill>
                </a:rPr>
              </a:br>
              <a:endParaRPr lang="fr-FR" sz="1200" dirty="0">
                <a:solidFill>
                  <a:schemeClr val="accent2">
                    <a:lumMod val="50000"/>
                  </a:schemeClr>
                </a:solidFill>
              </a:endParaRPr>
            </a:p>
          </p:txBody>
        </p:sp>
        <p:sp>
          <p:nvSpPr>
            <p:cNvPr id="14" name="Rectangle 13"/>
            <p:cNvSpPr/>
            <p:nvPr/>
          </p:nvSpPr>
          <p:spPr>
            <a:xfrm>
              <a:off x="6948264" y="1779662"/>
              <a:ext cx="2195735" cy="461665"/>
            </a:xfrm>
            <a:prstGeom prst="rect">
              <a:avLst/>
            </a:prstGeom>
          </p:spPr>
          <p:txBody>
            <a:bodyPr wrap="square">
              <a:spAutoFit/>
            </a:bodyPr>
            <a:lstStyle/>
            <a:p>
              <a:pPr algn="ctr"/>
              <a:r>
                <a:rPr lang="fr-FR" sz="1200" dirty="0" smtClean="0"/>
                <a:t>d’ancienneté </a:t>
              </a:r>
              <a:br>
                <a:rPr lang="fr-FR" sz="1200" dirty="0" smtClean="0"/>
              </a:br>
              <a:r>
                <a:rPr lang="fr-FR" sz="1200" dirty="0" smtClean="0"/>
                <a:t>moyenne</a:t>
              </a:r>
              <a:endParaRPr lang="fr-FR" sz="1200" dirty="0"/>
            </a:p>
          </p:txBody>
        </p:sp>
      </p:grpSp>
      <p:grpSp>
        <p:nvGrpSpPr>
          <p:cNvPr id="15" name="Groupe 14"/>
          <p:cNvGrpSpPr/>
          <p:nvPr/>
        </p:nvGrpSpPr>
        <p:grpSpPr>
          <a:xfrm>
            <a:off x="3131840" y="3223789"/>
            <a:ext cx="1872208" cy="736258"/>
            <a:chOff x="6948264" y="1305014"/>
            <a:chExt cx="2195736" cy="736258"/>
          </a:xfrm>
        </p:grpSpPr>
        <p:sp>
          <p:nvSpPr>
            <p:cNvPr id="16" name="Rectangle 15"/>
            <p:cNvSpPr/>
            <p:nvPr/>
          </p:nvSpPr>
          <p:spPr>
            <a:xfrm>
              <a:off x="6948264" y="1305014"/>
              <a:ext cx="2195736" cy="584775"/>
            </a:xfrm>
            <a:prstGeom prst="rect">
              <a:avLst/>
            </a:prstGeom>
          </p:spPr>
          <p:txBody>
            <a:bodyPr wrap="square">
              <a:spAutoFit/>
            </a:bodyPr>
            <a:lstStyle/>
            <a:p>
              <a:pPr algn="ctr"/>
              <a:r>
                <a:rPr lang="fr-FR" sz="3200" b="1" dirty="0" smtClean="0">
                  <a:solidFill>
                    <a:srgbClr val="606060"/>
                  </a:solidFill>
                </a:rPr>
                <a:t>7</a:t>
              </a:r>
              <a:r>
                <a:rPr lang="fr-FR" sz="1400" dirty="0" smtClean="0">
                  <a:solidFill>
                    <a:srgbClr val="606060"/>
                  </a:solidFill>
                </a:rPr>
                <a:t> </a:t>
              </a:r>
              <a:r>
                <a:rPr lang="fr-FR" b="1" dirty="0" smtClean="0">
                  <a:solidFill>
                    <a:srgbClr val="606060"/>
                  </a:solidFill>
                </a:rPr>
                <a:t>%</a:t>
              </a:r>
              <a:r>
                <a:rPr lang="fr-FR" sz="1400" dirty="0" smtClean="0">
                  <a:solidFill>
                    <a:srgbClr val="606060"/>
                  </a:solidFill>
                </a:rPr>
                <a:t> </a:t>
              </a:r>
              <a:endParaRPr lang="fr-FR" sz="1200" dirty="0">
                <a:solidFill>
                  <a:srgbClr val="606060"/>
                </a:solidFill>
              </a:endParaRPr>
            </a:p>
          </p:txBody>
        </p:sp>
        <p:sp>
          <p:nvSpPr>
            <p:cNvPr id="17" name="Rectangle 16"/>
            <p:cNvSpPr/>
            <p:nvPr/>
          </p:nvSpPr>
          <p:spPr>
            <a:xfrm>
              <a:off x="6948264" y="1779662"/>
              <a:ext cx="2195735" cy="261610"/>
            </a:xfrm>
            <a:prstGeom prst="rect">
              <a:avLst/>
            </a:prstGeom>
          </p:spPr>
          <p:txBody>
            <a:bodyPr wrap="square">
              <a:spAutoFit/>
            </a:bodyPr>
            <a:lstStyle/>
            <a:p>
              <a:pPr algn="ctr"/>
              <a:r>
                <a:rPr lang="fr-FR" sz="1100" dirty="0" smtClean="0"/>
                <a:t>de turnover</a:t>
              </a:r>
              <a:endParaRPr lang="fr-FR" sz="1100" dirty="0"/>
            </a:p>
          </p:txBody>
        </p:sp>
      </p:grpSp>
      <p:cxnSp>
        <p:nvCxnSpPr>
          <p:cNvPr id="18" name="Connecteur droit 17"/>
          <p:cNvCxnSpPr/>
          <p:nvPr/>
        </p:nvCxnSpPr>
        <p:spPr>
          <a:xfrm>
            <a:off x="7092280" y="1394461"/>
            <a:ext cx="0" cy="31546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e 18"/>
          <p:cNvGrpSpPr/>
          <p:nvPr/>
        </p:nvGrpSpPr>
        <p:grpSpPr>
          <a:xfrm>
            <a:off x="4788024" y="2931790"/>
            <a:ext cx="2092580" cy="1255549"/>
            <a:chOff x="4084333" y="3479260"/>
            <a:chExt cx="2092580" cy="1255549"/>
          </a:xfrm>
        </p:grpSpPr>
        <p:graphicFrame>
          <p:nvGraphicFramePr>
            <p:cNvPr id="20" name="Graphique 19"/>
            <p:cNvGraphicFramePr>
              <a:graphicFrameLocks/>
            </p:cNvGraphicFramePr>
            <p:nvPr>
              <p:extLst>
                <p:ext uri="{D42A27DB-BD31-4B8C-83A1-F6EECF244321}">
                  <p14:modId xmlns:p14="http://schemas.microsoft.com/office/powerpoint/2010/main" val="2943893880"/>
                </p:ext>
              </p:extLst>
            </p:nvPr>
          </p:nvGraphicFramePr>
          <p:xfrm>
            <a:off x="4084333" y="3479260"/>
            <a:ext cx="2092580" cy="1255549"/>
          </p:xfrm>
          <a:graphic>
            <a:graphicData uri="http://schemas.openxmlformats.org/drawingml/2006/chart">
              <c:chart xmlns:c="http://schemas.openxmlformats.org/drawingml/2006/chart" xmlns:r="http://schemas.openxmlformats.org/officeDocument/2006/relationships" r:id="rId4"/>
            </a:graphicData>
          </a:graphic>
        </p:graphicFrame>
        <p:sp>
          <p:nvSpPr>
            <p:cNvPr id="21" name="ZoneTexte 53"/>
            <p:cNvSpPr txBox="1"/>
            <p:nvPr/>
          </p:nvSpPr>
          <p:spPr>
            <a:xfrm>
              <a:off x="5194933" y="3602826"/>
              <a:ext cx="827471" cy="44627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smtClean="0">
                  <a:latin typeface="Segoe UI Black" panose="020B0A02040204020203" pitchFamily="34" charset="0"/>
                  <a:ea typeface="Segoe UI Black" panose="020B0A02040204020203" pitchFamily="34" charset="0"/>
                  <a:cs typeface="Segoe UI Black" panose="020B0A02040204020203" pitchFamily="34" charset="0"/>
                </a:rPr>
                <a:t>24 % </a:t>
              </a:r>
              <a:br>
                <a:rPr lang="fr-FR" sz="1200" b="1" dirty="0" smtClean="0">
                  <a:latin typeface="Segoe UI Black" panose="020B0A02040204020203" pitchFamily="34" charset="0"/>
                  <a:ea typeface="Segoe UI Black" panose="020B0A02040204020203" pitchFamily="34" charset="0"/>
                  <a:cs typeface="Segoe UI Black" panose="020B0A02040204020203" pitchFamily="34" charset="0"/>
                </a:rPr>
              </a:br>
              <a:r>
                <a:rPr lang="fr-FR" sz="1100" b="1" dirty="0" smtClean="0"/>
                <a:t>financiers</a:t>
              </a:r>
              <a:endParaRPr lang="fr-FR" sz="1100" b="1" dirty="0"/>
            </a:p>
          </p:txBody>
        </p:sp>
        <p:sp>
          <p:nvSpPr>
            <p:cNvPr id="22" name="ZoneTexte 54"/>
            <p:cNvSpPr txBox="1"/>
            <p:nvPr/>
          </p:nvSpPr>
          <p:spPr>
            <a:xfrm>
              <a:off x="4762885" y="4250898"/>
              <a:ext cx="1016625" cy="44627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smtClean="0">
                  <a:latin typeface="Segoe UI Black" panose="020B0A02040204020203" pitchFamily="34" charset="0"/>
                  <a:ea typeface="Segoe UI Black" panose="020B0A02040204020203" pitchFamily="34" charset="0"/>
                  <a:cs typeface="Segoe UI Black" panose="020B0A02040204020203" pitchFamily="34" charset="0"/>
                </a:rPr>
                <a:t>76 % </a:t>
              </a:r>
              <a:br>
                <a:rPr lang="fr-FR" sz="1200" b="1" dirty="0" smtClean="0">
                  <a:latin typeface="Segoe UI Black" panose="020B0A02040204020203" pitchFamily="34" charset="0"/>
                  <a:ea typeface="Segoe UI Black" panose="020B0A02040204020203" pitchFamily="34" charset="0"/>
                  <a:cs typeface="Segoe UI Black" panose="020B0A02040204020203" pitchFamily="34" charset="0"/>
                </a:rPr>
              </a:br>
              <a:r>
                <a:rPr lang="fr-FR" sz="1100" b="1" dirty="0" smtClean="0"/>
                <a:t>scientifiques</a:t>
              </a:r>
              <a:endParaRPr lang="fr-FR" sz="1100" b="1" dirty="0"/>
            </a:p>
          </p:txBody>
        </p:sp>
      </p:grpSp>
    </p:spTree>
    <p:extLst>
      <p:ext uri="{BB962C8B-B14F-4D97-AF65-F5344CB8AC3E}">
        <p14:creationId xmlns:p14="http://schemas.microsoft.com/office/powerpoint/2010/main" val="27515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Connaître </a:t>
            </a:r>
            <a:r>
              <a:rPr lang="fr-FR" dirty="0" smtClean="0"/>
              <a:t>OVEUS</a:t>
            </a:r>
            <a:endParaRPr lang="fr-FR" dirty="0"/>
          </a:p>
        </p:txBody>
      </p:sp>
      <p:sp>
        <p:nvSpPr>
          <p:cNvPr id="3" name="Espace réservé du numéro de diapositive 2"/>
          <p:cNvSpPr>
            <a:spLocks noGrp="1"/>
          </p:cNvSpPr>
          <p:nvPr>
            <p:ph type="sldNum" sz="quarter" idx="11"/>
          </p:nvPr>
        </p:nvSpPr>
        <p:spPr>
          <a:xfrm>
            <a:off x="0" y="4845050"/>
            <a:ext cx="443740" cy="186485"/>
          </a:xfrm>
        </p:spPr>
        <p:txBody>
          <a:bodyPr/>
          <a:lstStyle/>
          <a:p>
            <a:fld id="{7D794951-53EE-4972-AA3C-D8F7AC64D147}" type="slidenum">
              <a:rPr lang="fr-FR" smtClean="0"/>
              <a:pPr/>
              <a:t>9</a:t>
            </a:fld>
            <a:endParaRPr lang="fr-FR" dirty="0"/>
          </a:p>
        </p:txBody>
      </p:sp>
      <p:sp>
        <p:nvSpPr>
          <p:cNvPr id="23" name="Espace réservé du numéro de diapositive 1"/>
          <p:cNvSpPr txBox="1">
            <a:spLocks/>
          </p:cNvSpPr>
          <p:nvPr/>
        </p:nvSpPr>
        <p:spPr>
          <a:xfrm>
            <a:off x="8378079" y="6448255"/>
            <a:ext cx="514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0F74A8-0D21-4867-A1A4-74027FA891BB}" type="slidenum">
              <a:rPr lang="fr-FR" smtClean="0"/>
              <a:pPr/>
              <a:t>9</a:t>
            </a:fld>
            <a:endParaRPr lang="fr-FR" dirty="0"/>
          </a:p>
        </p:txBody>
      </p:sp>
      <p:sp>
        <p:nvSpPr>
          <p:cNvPr id="24" name="ZoneTexte 23"/>
          <p:cNvSpPr txBox="1"/>
          <p:nvPr/>
        </p:nvSpPr>
        <p:spPr>
          <a:xfrm>
            <a:off x="5072402" y="11857"/>
            <a:ext cx="4062462" cy="276999"/>
          </a:xfrm>
          <a:prstGeom prst="rect">
            <a:avLst/>
          </a:prstGeom>
          <a:noFill/>
        </p:spPr>
        <p:txBody>
          <a:bodyPr wrap="square" rtlCol="0">
            <a:spAutoFit/>
          </a:bodyPr>
          <a:lstStyle/>
          <a:p>
            <a:pPr algn="r"/>
            <a:r>
              <a:rPr lang="fr-FR" sz="1200" dirty="0" smtClean="0"/>
              <a:t>2. Chiffres clés, Valeurs, Stratégie</a:t>
            </a:r>
            <a:endParaRPr lang="fr-FR" sz="1200" dirty="0"/>
          </a:p>
        </p:txBody>
      </p:sp>
      <p:sp>
        <p:nvSpPr>
          <p:cNvPr id="25" name="Rectangle 24"/>
          <p:cNvSpPr/>
          <p:nvPr/>
        </p:nvSpPr>
        <p:spPr>
          <a:xfrm>
            <a:off x="179512" y="692696"/>
            <a:ext cx="8470304" cy="646331"/>
          </a:xfrm>
          <a:prstGeom prst="rect">
            <a:avLst/>
          </a:prstGeom>
        </p:spPr>
        <p:txBody>
          <a:bodyPr wrap="square">
            <a:spAutoFit/>
          </a:bodyPr>
          <a:lstStyle/>
          <a:p>
            <a:r>
              <a:rPr lang="fr-FR" dirty="0">
                <a:solidFill>
                  <a:srgbClr val="595959"/>
                </a:solidFill>
                <a:latin typeface="Segoe UI Light" panose="020B0502040204020203" pitchFamily="34" charset="0"/>
                <a:cs typeface="Segoe UI Light" panose="020B0502040204020203" pitchFamily="34" charset="0"/>
              </a:rPr>
              <a:t>FILIALE D’ABGI : </a:t>
            </a:r>
            <a:endParaRPr lang="fr-FR" dirty="0" smtClean="0">
              <a:solidFill>
                <a:srgbClr val="595959"/>
              </a:solidFill>
              <a:latin typeface="Segoe UI Light" panose="020B0502040204020203" pitchFamily="34" charset="0"/>
              <a:cs typeface="Segoe UI Light" panose="020B0502040204020203" pitchFamily="34" charset="0"/>
            </a:endParaRPr>
          </a:p>
          <a:p>
            <a:r>
              <a:rPr lang="fr-FR" dirty="0" smtClean="0">
                <a:solidFill>
                  <a:srgbClr val="595959"/>
                </a:solidFill>
                <a:latin typeface="Segoe UI Light" panose="020B0502040204020203" pitchFamily="34" charset="0"/>
                <a:cs typeface="Segoe UI Light" panose="020B0502040204020203" pitchFamily="34" charset="0"/>
              </a:rPr>
              <a:t>Conseil en stratégie et performance des organisation</a:t>
            </a:r>
            <a:endParaRPr lang="fr-FR" dirty="0">
              <a:solidFill>
                <a:srgbClr val="595959"/>
              </a:solidFill>
              <a:latin typeface="Segoe UI Light" panose="020B0502040204020203" pitchFamily="34" charset="0"/>
              <a:cs typeface="Segoe UI Light" panose="020B0502040204020203" pitchFamily="34" charset="0"/>
            </a:endParaRPr>
          </a:p>
        </p:txBody>
      </p:sp>
      <p:sp>
        <p:nvSpPr>
          <p:cNvPr id="26" name="Rectangle 25"/>
          <p:cNvSpPr/>
          <p:nvPr/>
        </p:nvSpPr>
        <p:spPr>
          <a:xfrm>
            <a:off x="3337956" y="1422723"/>
            <a:ext cx="2674206" cy="1626829"/>
          </a:xfrm>
          <a:prstGeom prst="rect">
            <a:avLst/>
          </a:prstGeom>
          <a:solidFill>
            <a:srgbClr val="E8E8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9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7" name="Rectangle 26"/>
          <p:cNvSpPr/>
          <p:nvPr/>
        </p:nvSpPr>
        <p:spPr>
          <a:xfrm>
            <a:off x="611562" y="1419622"/>
            <a:ext cx="2674206" cy="1626829"/>
          </a:xfrm>
          <a:prstGeom prst="rect">
            <a:avLst/>
          </a:prstGeom>
          <a:solidFill>
            <a:srgbClr val="E8E8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9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8" name="Rectangle 27"/>
          <p:cNvSpPr/>
          <p:nvPr/>
        </p:nvSpPr>
        <p:spPr>
          <a:xfrm>
            <a:off x="611562" y="3096844"/>
            <a:ext cx="2674206" cy="1626829"/>
          </a:xfrm>
          <a:prstGeom prst="rect">
            <a:avLst/>
          </a:prstGeom>
          <a:solidFill>
            <a:srgbClr val="E8E8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9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29" name="Picture 2"/>
          <p:cNvPicPr>
            <a:picLocks noChangeAspect="1" noChangeArrowheads="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14331" r="58485"/>
          <a:stretch/>
        </p:blipFill>
        <p:spPr bwMode="auto">
          <a:xfrm>
            <a:off x="6620961" y="-10084"/>
            <a:ext cx="2523039" cy="527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6643008" y="0"/>
            <a:ext cx="2491856" cy="5067280"/>
          </a:xfrm>
          <a:prstGeom prst="rect">
            <a:avLst/>
          </a:prstGeom>
          <a:solidFill>
            <a:schemeClr val="tx1">
              <a:lumMod val="50000"/>
              <a:alpha val="13000"/>
            </a:schemeClr>
          </a:solidFill>
        </p:spPr>
        <p:txBody>
          <a:bodyPr wrap="square" rtlCol="0" anchor="ctr">
            <a:noAutofit/>
          </a:bodyPr>
          <a:lstStyle>
            <a:defPPr>
              <a:defRPr lang="fr-FR"/>
            </a:defPPr>
            <a:lvl1pPr algn="ctr">
              <a:defRPr sz="3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fr-FR" dirty="0" smtClean="0"/>
          </a:p>
          <a:p>
            <a:endParaRPr lang="fr-FR" dirty="0"/>
          </a:p>
          <a:p>
            <a:endParaRPr lang="fr-FR" dirty="0" smtClean="0"/>
          </a:p>
          <a:p>
            <a:endParaRPr lang="fr-FR" dirty="0" smtClean="0"/>
          </a:p>
          <a:p>
            <a:r>
              <a:rPr lang="fr-FR" sz="2000" dirty="0" smtClean="0">
                <a:latin typeface="Segoe UI" panose="020B0502040204020203" pitchFamily="34" charset="0"/>
                <a:cs typeface="Segoe UI" panose="020B0502040204020203" pitchFamily="34" charset="0"/>
              </a:rPr>
              <a:t>pour </a:t>
            </a:r>
            <a:r>
              <a:rPr lang="fr-FR" sz="2000" dirty="0">
                <a:latin typeface="Segoe UI" panose="020B0502040204020203" pitchFamily="34" charset="0"/>
                <a:cs typeface="Segoe UI" panose="020B0502040204020203" pitchFamily="34" charset="0"/>
              </a:rPr>
              <a:t>améliorer </a:t>
            </a:r>
            <a:r>
              <a:rPr lang="fr-FR" sz="2000" dirty="0" smtClean="0">
                <a:latin typeface="Segoe UI" panose="020B0502040204020203" pitchFamily="34" charset="0"/>
                <a:cs typeface="Segoe UI" panose="020B0502040204020203" pitchFamily="34" charset="0"/>
              </a:rPr>
              <a:t>la performance des organisations</a:t>
            </a:r>
          </a:p>
          <a:p>
            <a:endParaRPr lang="fr-FR" sz="2700" dirty="0"/>
          </a:p>
          <a:p>
            <a:endParaRPr lang="fr-FR" sz="2700" dirty="0" smtClean="0"/>
          </a:p>
        </p:txBody>
      </p:sp>
      <p:sp>
        <p:nvSpPr>
          <p:cNvPr id="31" name="ZoneTexte 30"/>
          <p:cNvSpPr txBox="1"/>
          <p:nvPr/>
        </p:nvSpPr>
        <p:spPr>
          <a:xfrm>
            <a:off x="611560" y="3566026"/>
            <a:ext cx="2672546" cy="646331"/>
          </a:xfrm>
          <a:prstGeom prst="rect">
            <a:avLst/>
          </a:prstGeom>
          <a:noFill/>
        </p:spPr>
        <p:txBody>
          <a:bodyPr wrap="square" rtlCol="0">
            <a:spAutoFit/>
          </a:bodyPr>
          <a:lstStyle/>
          <a:p>
            <a:pPr algn="ctr"/>
            <a:r>
              <a:rPr lang="fr-FR" dirty="0">
                <a:latin typeface="Segoe UI Light" panose="020B0502040204020203" pitchFamily="34" charset="0"/>
                <a:ea typeface="Segoe UI Black" panose="020B0A02040204020203" pitchFamily="34" charset="0"/>
                <a:cs typeface="Segoe UI Light" panose="020B0502040204020203" pitchFamily="34" charset="0"/>
              </a:rPr>
              <a:t>OPTIMISATION</a:t>
            </a:r>
            <a:br>
              <a:rPr lang="fr-FR" dirty="0">
                <a:latin typeface="Segoe UI Light" panose="020B0502040204020203" pitchFamily="34" charset="0"/>
                <a:ea typeface="Segoe UI Black" panose="020B0A02040204020203" pitchFamily="34" charset="0"/>
                <a:cs typeface="Segoe UI Light" panose="020B0502040204020203" pitchFamily="34" charset="0"/>
              </a:rPr>
            </a:br>
            <a:r>
              <a:rPr lang="fr-FR" dirty="0">
                <a:latin typeface="Segoe UI Light" panose="020B0502040204020203" pitchFamily="34" charset="0"/>
                <a:ea typeface="Segoe UI Black" panose="020B0A02040204020203" pitchFamily="34" charset="0"/>
                <a:cs typeface="Segoe UI Light" panose="020B0502040204020203" pitchFamily="34" charset="0"/>
              </a:rPr>
              <a:t>DES </a:t>
            </a:r>
            <a:r>
              <a:rPr lang="fr-FR" dirty="0">
                <a:solidFill>
                  <a:srgbClr val="31A5A2"/>
                </a:solidFill>
                <a:latin typeface="Segoe UI Black" panose="020B0A02040204020203" pitchFamily="34" charset="0"/>
                <a:ea typeface="Segoe UI Black" panose="020B0A02040204020203" pitchFamily="34" charset="0"/>
                <a:cs typeface="Segoe UI Black" panose="020B0A02040204020203" pitchFamily="34" charset="0"/>
              </a:rPr>
              <a:t>ACHATS</a:t>
            </a:r>
          </a:p>
        </p:txBody>
      </p:sp>
      <p:sp>
        <p:nvSpPr>
          <p:cNvPr id="32" name="ZoneTexte 31"/>
          <p:cNvSpPr txBox="1"/>
          <p:nvPr/>
        </p:nvSpPr>
        <p:spPr>
          <a:xfrm>
            <a:off x="611562" y="2399880"/>
            <a:ext cx="2672546" cy="646331"/>
          </a:xfrm>
          <a:prstGeom prst="rect">
            <a:avLst/>
          </a:prstGeom>
          <a:noFill/>
        </p:spPr>
        <p:txBody>
          <a:bodyPr wrap="square" rtlCol="0">
            <a:spAutoFit/>
          </a:bodyPr>
          <a:lstStyle/>
          <a:p>
            <a:pPr algn="ctr"/>
            <a:r>
              <a:rPr lang="fr-FR" dirty="0">
                <a:latin typeface="Segoe UI Light" panose="020B0502040204020203" pitchFamily="34" charset="0"/>
                <a:ea typeface="Segoe UI Black" panose="020B0A02040204020203" pitchFamily="34" charset="0"/>
                <a:cs typeface="Segoe UI Light" panose="020B0502040204020203" pitchFamily="34" charset="0"/>
              </a:rPr>
              <a:t>OPTIMISATION DE LA </a:t>
            </a:r>
            <a:br>
              <a:rPr lang="fr-FR" dirty="0">
                <a:latin typeface="Segoe UI Light" panose="020B0502040204020203" pitchFamily="34" charset="0"/>
                <a:ea typeface="Segoe UI Black" panose="020B0A02040204020203" pitchFamily="34" charset="0"/>
                <a:cs typeface="Segoe UI Light" panose="020B0502040204020203" pitchFamily="34" charset="0"/>
              </a:rPr>
            </a:br>
            <a:r>
              <a:rPr lang="fr-FR" dirty="0">
                <a:solidFill>
                  <a:srgbClr val="31A5A2"/>
                </a:solidFill>
                <a:latin typeface="Segoe UI Black" panose="020B0A02040204020203" pitchFamily="34" charset="0"/>
                <a:ea typeface="Segoe UI Black" panose="020B0A02040204020203" pitchFamily="34" charset="0"/>
                <a:cs typeface="Segoe UI Black" panose="020B0A02040204020203" pitchFamily="34" charset="0"/>
              </a:rPr>
              <a:t>FISCALITÉ LOCALE</a:t>
            </a:r>
          </a:p>
        </p:txBody>
      </p:sp>
      <p:sp>
        <p:nvSpPr>
          <p:cNvPr id="33" name="ZoneTexte 32"/>
          <p:cNvSpPr txBox="1"/>
          <p:nvPr/>
        </p:nvSpPr>
        <p:spPr>
          <a:xfrm>
            <a:off x="3342620" y="2376764"/>
            <a:ext cx="2672546" cy="646331"/>
          </a:xfrm>
          <a:prstGeom prst="rect">
            <a:avLst/>
          </a:prstGeom>
          <a:noFill/>
        </p:spPr>
        <p:txBody>
          <a:bodyPr wrap="square" rtlCol="0">
            <a:spAutoFit/>
          </a:bodyPr>
          <a:lstStyle/>
          <a:p>
            <a:pPr algn="ctr"/>
            <a:r>
              <a:rPr lang="fr-FR" dirty="0">
                <a:latin typeface="Segoe UI Light" panose="020B0502040204020203" pitchFamily="34" charset="0"/>
                <a:ea typeface="Segoe UI Black" panose="020B0A02040204020203" pitchFamily="34" charset="0"/>
                <a:cs typeface="Segoe UI Light" panose="020B0502040204020203" pitchFamily="34" charset="0"/>
              </a:rPr>
              <a:t>OPTIMISATION DES </a:t>
            </a:r>
            <a:br>
              <a:rPr lang="fr-FR" dirty="0">
                <a:latin typeface="Segoe UI Light" panose="020B0502040204020203" pitchFamily="34" charset="0"/>
                <a:ea typeface="Segoe UI Black" panose="020B0A02040204020203" pitchFamily="34" charset="0"/>
                <a:cs typeface="Segoe UI Light" panose="020B0502040204020203" pitchFamily="34" charset="0"/>
              </a:rPr>
            </a:br>
            <a:r>
              <a:rPr lang="fr-FR" dirty="0">
                <a:solidFill>
                  <a:srgbClr val="31A5A2"/>
                </a:solidFill>
                <a:latin typeface="Segoe UI Black" panose="020B0A02040204020203" pitchFamily="34" charset="0"/>
                <a:ea typeface="Segoe UI Black" panose="020B0A02040204020203" pitchFamily="34" charset="0"/>
                <a:cs typeface="Segoe UI Black" panose="020B0A02040204020203" pitchFamily="34" charset="0"/>
              </a:rPr>
              <a:t>COÛTS </a:t>
            </a:r>
            <a:r>
              <a:rPr lang="fr-FR" dirty="0" smtClean="0">
                <a:solidFill>
                  <a:srgbClr val="31A5A2"/>
                </a:solidFill>
                <a:latin typeface="Segoe UI Black" panose="020B0A02040204020203" pitchFamily="34" charset="0"/>
                <a:ea typeface="Segoe UI Black" panose="020B0A02040204020203" pitchFamily="34" charset="0"/>
                <a:cs typeface="Segoe UI Black" panose="020B0A02040204020203" pitchFamily="34" charset="0"/>
              </a:rPr>
              <a:t>SOCIAUX</a:t>
            </a:r>
            <a:endParaRPr lang="fr-FR" sz="1700" dirty="0">
              <a:solidFill>
                <a:srgbClr val="31A5A2"/>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34" name="Picture 3" descr="H:\2-Support BUZ\2-Communication\2-Réalisations\2. FICHIERS ALV\OVEUS\Presentation PPT\logoOVEU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86310" y="704597"/>
            <a:ext cx="1565799" cy="447002"/>
          </a:xfrm>
          <a:prstGeom prst="rect">
            <a:avLst/>
          </a:prstGeom>
          <a:noFill/>
          <a:extLst>
            <a:ext uri="{909E8E84-426E-40DD-AFC4-6F175D3DCCD1}">
              <a14:hiddenFill xmlns:a14="http://schemas.microsoft.com/office/drawing/2010/main">
                <a:solidFill>
                  <a:srgbClr val="FFFFFF"/>
                </a:solidFill>
              </a14:hiddenFill>
            </a:ext>
          </a:extLst>
        </p:spPr>
      </p:pic>
      <p:sp>
        <p:nvSpPr>
          <p:cNvPr id="35" name="Hexagone 34"/>
          <p:cNvSpPr/>
          <p:nvPr/>
        </p:nvSpPr>
        <p:spPr>
          <a:xfrm>
            <a:off x="1375879" y="1600602"/>
            <a:ext cx="1098838" cy="681641"/>
          </a:xfrm>
          <a:prstGeom prst="hexagon">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sp>
        <p:nvSpPr>
          <p:cNvPr id="36" name="Hexagone 35"/>
          <p:cNvSpPr/>
          <p:nvPr/>
        </p:nvSpPr>
        <p:spPr>
          <a:xfrm>
            <a:off x="4103082" y="1600602"/>
            <a:ext cx="1098838" cy="681641"/>
          </a:xfrm>
          <a:prstGeom prst="hexagon">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pic>
        <p:nvPicPr>
          <p:cNvPr id="37" name="Picture 4" descr="http://oveus.fr/wp-content/uploads/2016/07/fisca_web.png"/>
          <p:cNvPicPr>
            <a:picLocks noChangeAspect="1" noChangeArrowheads="1"/>
          </p:cNvPicPr>
          <p:nvPr/>
        </p:nvPicPr>
        <p:blipFill>
          <a:blip r:embed="rId5" cstate="screen">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647572" y="1656684"/>
            <a:ext cx="578232" cy="5782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oveus.fr/wp-content/uploads/2016/07/sociaux_web2.png"/>
          <p:cNvPicPr>
            <a:picLocks noChangeAspect="1" noChangeArrowheads="1"/>
          </p:cNvPicPr>
          <p:nvPr/>
        </p:nvPicPr>
        <p:blipFill>
          <a:blip r:embed="rId7" cstate="screen">
            <a:duotone>
              <a:prstClr val="black"/>
              <a:schemeClr val="accent5">
                <a:tint val="45000"/>
                <a:satMod val="400000"/>
              </a:schemeClr>
            </a:duotone>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98640" y="1656684"/>
            <a:ext cx="525554" cy="615368"/>
          </a:xfrm>
          <a:prstGeom prst="rect">
            <a:avLst/>
          </a:prstGeom>
          <a:noFill/>
          <a:extLst>
            <a:ext uri="{909E8E84-426E-40DD-AFC4-6F175D3DCCD1}">
              <a14:hiddenFill xmlns:a14="http://schemas.microsoft.com/office/drawing/2010/main">
                <a:solidFill>
                  <a:srgbClr val="FFFFFF"/>
                </a:solidFill>
              </a14:hiddenFill>
            </a:ext>
          </a:extLst>
        </p:spPr>
      </p:pic>
      <p:sp>
        <p:nvSpPr>
          <p:cNvPr id="39" name="Hexagone 38"/>
          <p:cNvSpPr/>
          <p:nvPr/>
        </p:nvSpPr>
        <p:spPr>
          <a:xfrm>
            <a:off x="7956376" y="-44713"/>
            <a:ext cx="1888766" cy="1628245"/>
          </a:xfrm>
          <a:prstGeom prst="hexagon">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sp>
        <p:nvSpPr>
          <p:cNvPr id="42" name="Rectangle 41"/>
          <p:cNvSpPr/>
          <p:nvPr/>
        </p:nvSpPr>
        <p:spPr>
          <a:xfrm>
            <a:off x="3337956" y="3099945"/>
            <a:ext cx="2674206" cy="1626829"/>
          </a:xfrm>
          <a:prstGeom prst="rect">
            <a:avLst/>
          </a:prstGeom>
          <a:solidFill>
            <a:srgbClr val="E8E8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9900" dirty="0">
              <a:solidFill>
                <a:schemeClr val="bg1">
                  <a:lumMod val="95000"/>
                </a:schemeClr>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43" name="ZoneTexte 42"/>
          <p:cNvSpPr txBox="1"/>
          <p:nvPr/>
        </p:nvSpPr>
        <p:spPr>
          <a:xfrm>
            <a:off x="3342620" y="3581603"/>
            <a:ext cx="2672546" cy="646331"/>
          </a:xfrm>
          <a:prstGeom prst="rect">
            <a:avLst/>
          </a:prstGeom>
          <a:noFill/>
        </p:spPr>
        <p:txBody>
          <a:bodyPr wrap="square" rtlCol="0">
            <a:spAutoFit/>
          </a:bodyPr>
          <a:lstStyle/>
          <a:p>
            <a:pPr algn="ctr"/>
            <a:r>
              <a:rPr lang="fr-FR" dirty="0" smtClean="0">
                <a:latin typeface="Segoe UI Light" panose="020B0502040204020203" pitchFamily="34" charset="0"/>
                <a:ea typeface="Segoe UI Black" panose="020B0A02040204020203" pitchFamily="34" charset="0"/>
                <a:cs typeface="Segoe UI Light" panose="020B0502040204020203" pitchFamily="34" charset="0"/>
              </a:rPr>
              <a:t>DÉLÉGATION</a:t>
            </a:r>
            <a:endParaRPr lang="fr-FR" dirty="0">
              <a:latin typeface="Segoe UI Light" panose="020B0502040204020203" pitchFamily="34" charset="0"/>
              <a:ea typeface="Segoe UI Black" panose="020B0A02040204020203" pitchFamily="34" charset="0"/>
              <a:cs typeface="Segoe UI Light" panose="020B0502040204020203" pitchFamily="34" charset="0"/>
            </a:endParaRPr>
          </a:p>
          <a:p>
            <a:pPr algn="ctr"/>
            <a:r>
              <a:rPr lang="fr-FR" dirty="0">
                <a:solidFill>
                  <a:srgbClr val="31A5A2"/>
                </a:solidFill>
                <a:latin typeface="Segoe UI Black" panose="020B0A02040204020203" pitchFamily="34" charset="0"/>
                <a:ea typeface="Segoe UI Black" panose="020B0A02040204020203" pitchFamily="34" charset="0"/>
                <a:cs typeface="Segoe UI Black" panose="020B0A02040204020203" pitchFamily="34" charset="0"/>
              </a:rPr>
              <a:t>ACHATS</a:t>
            </a:r>
            <a:endParaRPr lang="fr-FR" dirty="0">
              <a:solidFill>
                <a:srgbClr val="31A5A2"/>
              </a:solidFill>
            </a:endParaRPr>
          </a:p>
        </p:txBody>
      </p:sp>
      <p:sp>
        <p:nvSpPr>
          <p:cNvPr id="44" name="Hexagone 43"/>
          <p:cNvSpPr/>
          <p:nvPr/>
        </p:nvSpPr>
        <p:spPr>
          <a:xfrm>
            <a:off x="2749907" y="3430630"/>
            <a:ext cx="1098838" cy="681641"/>
          </a:xfrm>
          <a:prstGeom prst="hexagon">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sz="2000" b="1">
              <a:solidFill>
                <a:prstClr val="black">
                  <a:lumMod val="75000"/>
                  <a:lumOff val="25000"/>
                </a:prstClr>
              </a:solidFill>
            </a:endParaRPr>
          </a:p>
        </p:txBody>
      </p:sp>
      <p:pic>
        <p:nvPicPr>
          <p:cNvPr id="45" name="Picture 6" descr="http://oveus.fr/wp-content/uploads/2016/07/CB_blancheok.png"/>
          <p:cNvPicPr>
            <a:picLocks noChangeAspect="1" noChangeArrowheads="1"/>
          </p:cNvPicPr>
          <p:nvPr/>
        </p:nvPicPr>
        <p:blipFill>
          <a:blip r:embed="rId9" cstate="screen">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79113" y="3489832"/>
            <a:ext cx="642307" cy="66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1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ACIES">
      <a:dk1>
        <a:srgbClr val="606060"/>
      </a:dk1>
      <a:lt1>
        <a:sysClr val="window" lastClr="FFFFFF"/>
      </a:lt1>
      <a:dk2>
        <a:srgbClr val="595959"/>
      </a:dk2>
      <a:lt2>
        <a:srgbClr val="595959"/>
      </a:lt2>
      <a:accent1>
        <a:srgbClr val="595959"/>
      </a:accent1>
      <a:accent2>
        <a:srgbClr val="BFBFBF"/>
      </a:accent2>
      <a:accent3>
        <a:srgbClr val="33B5B8"/>
      </a:accent3>
      <a:accent4>
        <a:srgbClr val="F29400"/>
      </a:accent4>
      <a:accent5>
        <a:srgbClr val="595959"/>
      </a:accent5>
      <a:accent6>
        <a:srgbClr val="FFFFFF"/>
      </a:accent6>
      <a:hlink>
        <a:srgbClr val="195A5C"/>
      </a:hlink>
      <a:folHlink>
        <a:srgbClr val="195A5C"/>
      </a:folHlink>
    </a:clrScheme>
    <a:fontScheme name="ACI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6348</TotalTime>
  <Words>1307</Words>
  <Application>Microsoft Office PowerPoint</Application>
  <PresentationFormat>Affichage à l'écran (16:9)</PresentationFormat>
  <Paragraphs>329</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Bienvenue chez Acies et dans le groupe ABGI </vt:lpstr>
      <vt:lpstr>Présentation PowerPoint</vt:lpstr>
      <vt:lpstr>Présentation PowerPoint</vt:lpstr>
      <vt:lpstr>1 QuI SOMMES NOUS ?</vt:lpstr>
      <vt:lpstr>Connaître LE GROUPE ABGI</vt:lpstr>
      <vt:lpstr>Connaître LE GROUPE ABGI</vt:lpstr>
      <vt:lpstr>Connaître ACIES</vt:lpstr>
      <vt:lpstr>Connaître ACIES</vt:lpstr>
      <vt:lpstr>Connaître OVEUS</vt:lpstr>
      <vt:lpstr>2 NOTRE AMBITION ?</vt:lpstr>
      <vt:lpstr>DEVENIR UNE ETI INTERNATIONALE DE REFERENCE SUR L’INNOVATION</vt:lpstr>
      <vt:lpstr>3 Nos valeurs ?</vt:lpstr>
      <vt:lpstr>Nos valeurs</vt:lpstr>
      <vt:lpstr>Nos valeurs</vt:lpstr>
      <vt:lpstr>Nos valeurs</vt:lpstr>
      <vt:lpstr>Nos valeurs</vt:lpstr>
      <vt:lpstr>Nos valeurs</vt:lpstr>
      <vt:lpstr>4 que faisons nous ?</vt:lpstr>
      <vt:lpstr>Connaître ACIES</vt:lpstr>
      <vt:lpstr>Connaître ACIES</vt:lpstr>
      <vt:lpstr>Connaître ACIES</vt:lpstr>
      <vt:lpstr>Connaître ACIES</vt:lpstr>
      <vt:lpstr>5 Notre organisation</vt:lpstr>
      <vt:lpstr>LES DIRECTION FRANCE</vt:lpstr>
      <vt:lpstr>6 l’intégration et la formation</vt:lpstr>
      <vt:lpstr>L’INTEGRATION</vt:lpstr>
      <vt:lpstr>L’INTEGRATION</vt:lpstr>
      <vt:lpstr>L’INTEGRATION</vt:lpstr>
      <vt:lpstr>L’EVOLUTION AU SEIN D’ACIES</vt:lpstr>
      <vt:lpstr>L’ÉVOLUTION AU SEIN D’ACIES </vt:lpstr>
      <vt:lpstr>LA FORMATION CONSEIL</vt:lpstr>
      <vt:lpstr>LA FORMATION CONSEIL</vt:lpstr>
      <vt:lpstr>7 LA VIE AU SEIN D’ACIES</vt:lpstr>
      <vt:lpstr>LE DRESS CODE </vt:lpstr>
      <vt:lpstr>LE DRESS CODE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Fabienne ARNAL</dc:creator>
  <cp:lastModifiedBy>Julie BONNET</cp:lastModifiedBy>
  <cp:revision>571</cp:revision>
  <cp:lastPrinted>2017-06-29T07:39:00Z</cp:lastPrinted>
  <dcterms:created xsi:type="dcterms:W3CDTF">2017-06-28T17:22:52Z</dcterms:created>
  <dcterms:modified xsi:type="dcterms:W3CDTF">2017-10-23T07:41:27Z</dcterms:modified>
</cp:coreProperties>
</file>