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231">
          <p15:clr>
            <a:srgbClr val="A4A3A4"/>
          </p15:clr>
        </p15:guide>
        <p15:guide id="3" orient="horz" pos="5148">
          <p15:clr>
            <a:srgbClr val="A4A3A4"/>
          </p15:clr>
        </p15:guide>
        <p15:guide id="4" pos="2160">
          <p15:clr>
            <a:srgbClr val="A4A3A4"/>
          </p15:clr>
        </p15:guide>
        <p15:guide id="5" pos="217">
          <p15:clr>
            <a:srgbClr val="A4A3A4"/>
          </p15:clr>
        </p15:guide>
        <p15:guide id="6" pos="41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2366" y="48"/>
      </p:cViewPr>
      <p:guideLst>
        <p:guide orient="horz" pos="2880"/>
        <p:guide orient="horz" pos="231"/>
        <p:guide orient="horz" pos="5148"/>
        <p:guide pos="2160"/>
        <p:guide pos="217"/>
        <p:guide pos="41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Objects="1"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D5578-8945-4053-9649-A55D7BF0326B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373215" y="8685213"/>
            <a:ext cx="148319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37585-E064-444E-9DE0-E6E98FBE490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28" y="8394736"/>
            <a:ext cx="2741544" cy="5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C1F05-1322-43C4-AFB9-AA73B7C673D3}" type="datetimeFigureOut">
              <a:rPr lang="fr-FR" smtClean="0"/>
              <a:t>17/10/2017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373215" y="8685213"/>
            <a:ext cx="148319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153A6-A9CD-4623-89A8-DB4E1CAC4D6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28" y="8527550"/>
            <a:ext cx="2741544" cy="5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, logo mili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62826" y="2840568"/>
            <a:ext cx="3132348" cy="1960033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29672"/>
          <a:stretch/>
        </p:blipFill>
        <p:spPr>
          <a:xfrm>
            <a:off x="0" y="1"/>
            <a:ext cx="1190955" cy="111561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8172400"/>
            <a:ext cx="410445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6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text et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3488081" y="2136000"/>
            <a:ext cx="3029400" cy="60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336263" y="2135999"/>
            <a:ext cx="3029400" cy="60336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366184"/>
            <a:ext cx="6172200" cy="557411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344092" y="923595"/>
            <a:ext cx="6173390" cy="480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06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44091" y="2364316"/>
            <a:ext cx="2976897" cy="2496277"/>
          </a:xfrm>
          <a:prstGeom prst="roundRect">
            <a:avLst>
              <a:gd name="adj" fmla="val 7614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3540584" y="2364316"/>
            <a:ext cx="2976897" cy="2496277"/>
          </a:xfrm>
          <a:prstGeom prst="roundRect">
            <a:avLst>
              <a:gd name="adj" fmla="val 7614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3540584" y="5244075"/>
            <a:ext cx="2976897" cy="2496277"/>
          </a:xfrm>
          <a:prstGeom prst="roundRect">
            <a:avLst>
              <a:gd name="adj" fmla="val 7614"/>
            </a:avLst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344091" y="5244075"/>
            <a:ext cx="2976897" cy="2496277"/>
          </a:xfrm>
          <a:prstGeom prst="roundRect">
            <a:avLst>
              <a:gd name="adj" fmla="val 7614"/>
            </a:avLst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807404" y="8488825"/>
            <a:ext cx="71007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‹N°›</a:t>
            </a:fld>
            <a:endParaRPr lang="fr-FR" sz="1000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366184"/>
            <a:ext cx="6172200" cy="557411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344092" y="923595"/>
            <a:ext cx="6173390" cy="55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 userDrawn="1"/>
        </p:nvSpPr>
        <p:spPr>
          <a:xfrm>
            <a:off x="5807404" y="8488825"/>
            <a:ext cx="71007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‹N°›</a:t>
            </a:fld>
            <a:endParaRPr lang="fr-FR" sz="1000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366184"/>
            <a:ext cx="6172200" cy="557411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344092" y="923595"/>
            <a:ext cx="6173390" cy="55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  <p:sp>
        <p:nvSpPr>
          <p:cNvPr id="11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351235" y="2133600"/>
            <a:ext cx="6155531" cy="60388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01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 userDrawn="1"/>
        </p:nvSpPr>
        <p:spPr>
          <a:xfrm>
            <a:off x="5807404" y="8488825"/>
            <a:ext cx="71007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‹N°›</a:t>
            </a:fld>
            <a:endParaRPr lang="fr-FR" sz="1000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366184"/>
            <a:ext cx="6172200" cy="557411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  <p:sp>
        <p:nvSpPr>
          <p:cNvPr id="11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351235" y="2133600"/>
            <a:ext cx="6155531" cy="60388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32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807404" y="8488825"/>
            <a:ext cx="71007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‹N°›</a:t>
            </a:fld>
            <a:endParaRPr lang="fr-FR" sz="100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44091" y="2364316"/>
            <a:ext cx="2976897" cy="2496277"/>
          </a:xfrm>
          <a:prstGeom prst="roundRect">
            <a:avLst>
              <a:gd name="adj" fmla="val 7614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3540584" y="2364316"/>
            <a:ext cx="2976897" cy="2496277"/>
          </a:xfrm>
          <a:prstGeom prst="roundRect">
            <a:avLst>
              <a:gd name="adj" fmla="val 7614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3540584" y="5244075"/>
            <a:ext cx="2976897" cy="2496277"/>
          </a:xfrm>
          <a:prstGeom prst="roundRect">
            <a:avLst>
              <a:gd name="adj" fmla="val 7614"/>
            </a:avLst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344091" y="5244075"/>
            <a:ext cx="2976897" cy="2496277"/>
          </a:xfrm>
          <a:prstGeom prst="roundRect">
            <a:avLst>
              <a:gd name="adj" fmla="val 7614"/>
            </a:avLst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366712" indent="0">
              <a:buFontTx/>
              <a:buNone/>
              <a:defRPr/>
            </a:lvl2pPr>
            <a:lvl3pPr marL="644525" indent="0">
              <a:buFontTx/>
              <a:buNone/>
              <a:defRPr/>
            </a:lvl3pPr>
            <a:lvl4pPr marL="839788" indent="0">
              <a:buFontTx/>
              <a:buNone/>
              <a:defRPr/>
            </a:lvl4pPr>
            <a:lvl5pPr marL="1116013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42900" y="1403648"/>
            <a:ext cx="6171010" cy="38400"/>
          </a:xfrm>
          <a:prstGeom prst="rect">
            <a:avLst/>
          </a:prstGeom>
          <a:gradFill flip="none" rotWithShape="1">
            <a:gsLst>
              <a:gs pos="0">
                <a:srgbClr val="07A5E8"/>
              </a:gs>
              <a:gs pos="100000">
                <a:srgbClr val="64439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419872"/>
            <a:ext cx="5194091" cy="1152128"/>
          </a:xfrm>
          <a:prstGeom prst="rect">
            <a:avLst/>
          </a:prstGeom>
          <a:solidFill>
            <a:schemeClr val="accent1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63909" y="4668139"/>
            <a:ext cx="5194091" cy="11520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6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419872"/>
            <a:ext cx="5194091" cy="1152128"/>
          </a:xfrm>
          <a:prstGeom prst="rect">
            <a:avLst/>
          </a:prstGeom>
          <a:solidFill>
            <a:schemeClr val="accent1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63909" y="4668139"/>
            <a:ext cx="5194091" cy="11520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419872"/>
            <a:ext cx="5194091" cy="1152128"/>
          </a:xfrm>
          <a:prstGeom prst="rect">
            <a:avLst/>
          </a:prstGeom>
          <a:solidFill>
            <a:schemeClr val="accent1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63909" y="4668011"/>
            <a:ext cx="5194091" cy="1152000"/>
          </a:xfrm>
          <a:prstGeom prst="rect">
            <a:avLst/>
          </a:prstGeom>
          <a:solidFill>
            <a:schemeClr val="accent1"/>
          </a:solidFill>
        </p:spPr>
        <p:txBody>
          <a:bodyPr tIns="4680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663908" y="5916150"/>
            <a:ext cx="4853573" cy="1056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419872"/>
            <a:ext cx="5194091" cy="1152128"/>
          </a:xfrm>
          <a:prstGeom prst="rect">
            <a:avLst/>
          </a:prstGeom>
          <a:solidFill>
            <a:schemeClr val="accent2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63909" y="4668139"/>
            <a:ext cx="5194091" cy="11520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419872"/>
            <a:ext cx="5194091" cy="1152128"/>
          </a:xfrm>
          <a:prstGeom prst="rect">
            <a:avLst/>
          </a:prstGeom>
          <a:solidFill>
            <a:schemeClr val="accent2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63909" y="4668139"/>
            <a:ext cx="5194091" cy="11520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663908" y="5916150"/>
            <a:ext cx="4853573" cy="1056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, logo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62826" y="2840568"/>
            <a:ext cx="3132348" cy="1960033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62826" y="5181600"/>
            <a:ext cx="3132348" cy="16946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des sous-titres </a:t>
            </a:r>
            <a:br>
              <a:rPr lang="fr-FR" dirty="0" smtClean="0"/>
            </a:br>
            <a:r>
              <a:rPr lang="fr-FR" dirty="0" smtClean="0"/>
              <a:t>du masque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29672"/>
          <a:stretch/>
        </p:blipFill>
        <p:spPr>
          <a:xfrm>
            <a:off x="0" y="1"/>
            <a:ext cx="1970838" cy="349996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2024844" y="4996016"/>
            <a:ext cx="2808312" cy="0"/>
          </a:xfrm>
          <a:prstGeom prst="line">
            <a:avLst/>
          </a:prstGeom>
          <a:ln w="12700"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70" y="7828966"/>
            <a:ext cx="2847589" cy="10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419872"/>
            <a:ext cx="5194091" cy="1152128"/>
          </a:xfrm>
          <a:prstGeom prst="rect">
            <a:avLst/>
          </a:prstGeom>
          <a:solidFill>
            <a:schemeClr val="accent3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63909" y="4668139"/>
            <a:ext cx="5194091" cy="11520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0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3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419872"/>
            <a:ext cx="5194091" cy="1152128"/>
          </a:xfrm>
          <a:prstGeom prst="rect">
            <a:avLst/>
          </a:prstGeom>
          <a:solidFill>
            <a:schemeClr val="accent3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63909" y="4668139"/>
            <a:ext cx="5194091" cy="11520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663908" y="5916150"/>
            <a:ext cx="4853573" cy="1056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419872"/>
            <a:ext cx="5194091" cy="1152128"/>
          </a:xfrm>
          <a:prstGeom prst="rect">
            <a:avLst/>
          </a:prstGeom>
          <a:solidFill>
            <a:schemeClr val="accent4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63909" y="4668139"/>
            <a:ext cx="5194091" cy="1152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4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419872"/>
            <a:ext cx="5194091" cy="1152128"/>
          </a:xfrm>
          <a:prstGeom prst="rect">
            <a:avLst/>
          </a:prstGeom>
          <a:solidFill>
            <a:schemeClr val="accent4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5400">
                <a:solidFill>
                  <a:schemeClr val="bg1"/>
                </a:solidFill>
              </a:defRPr>
            </a:lvl1pPr>
            <a:lvl2pPr marL="366712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64452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839788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116013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63909" y="4668139"/>
            <a:ext cx="5194091" cy="11520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663908" y="5916150"/>
            <a:ext cx="4853573" cy="1056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6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logo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3232024" y="8124395"/>
            <a:ext cx="393953" cy="6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logo blan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00" y="8126401"/>
            <a:ext cx="394200" cy="69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0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toutes les cole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16703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44092" y="3898901"/>
            <a:ext cx="6162675" cy="1057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539750" indent="-173038">
              <a:buFontTx/>
              <a:buBlip>
                <a:blip r:embed="rId2"/>
              </a:buBlip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344092" y="5052484"/>
            <a:ext cx="6162675" cy="10562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539750" indent="-173038">
              <a:buFontTx/>
              <a:buBlip>
                <a:blip r:embed="rId3"/>
              </a:buBlip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44092" y="6204181"/>
            <a:ext cx="6162675" cy="10562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539750" indent="-173038">
              <a:buFontTx/>
              <a:buBlip>
                <a:blip r:embed="rId4"/>
              </a:buBlip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671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toutes les cole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44092" y="2363756"/>
            <a:ext cx="6162675" cy="2592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539750" indent="-173038">
              <a:buFontTx/>
              <a:buBlip>
                <a:blip r:embed="rId2"/>
              </a:buBlip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344092" y="5052483"/>
            <a:ext cx="6162675" cy="2783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539750" indent="-173038">
              <a:buFontTx/>
              <a:buBlip>
                <a:blip r:embed="rId3"/>
              </a:buBlip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93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351235" y="2133600"/>
            <a:ext cx="6155531" cy="60388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017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366184"/>
            <a:ext cx="6172200" cy="557411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092" y="923595"/>
            <a:ext cx="6173390" cy="480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19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 et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344091" y="2136000"/>
            <a:ext cx="3029400" cy="60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3487028" y="2135999"/>
            <a:ext cx="3029400" cy="60336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61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text et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344091" y="2136000"/>
            <a:ext cx="3029400" cy="60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3487028" y="2135999"/>
            <a:ext cx="3029400" cy="60336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366184"/>
            <a:ext cx="6172200" cy="557411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344092" y="923595"/>
            <a:ext cx="6173390" cy="480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60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 et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3488081" y="2136000"/>
            <a:ext cx="3029400" cy="60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336263" y="2135999"/>
            <a:ext cx="3029400" cy="60336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32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644013"/>
            <a:ext cx="6172200" cy="557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6113669" y="443542"/>
            <a:ext cx="362082" cy="640773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5807404" y="8488825"/>
            <a:ext cx="71007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000" smtClean="0"/>
              <a:pPr algn="r"/>
              <a:t>‹N°›</a:t>
            </a:fld>
            <a:endParaRPr lang="fr-FR" sz="1000" dirty="0"/>
          </a:p>
        </p:txBody>
      </p:sp>
      <p:sp>
        <p:nvSpPr>
          <p:cNvPr id="2057" name="Espace réservé du texte 2056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2900" y="1403648"/>
            <a:ext cx="6171010" cy="38400"/>
          </a:xfrm>
          <a:prstGeom prst="rect">
            <a:avLst/>
          </a:prstGeom>
          <a:gradFill flip="none" rotWithShape="1">
            <a:gsLst>
              <a:gs pos="0">
                <a:srgbClr val="07A5E8"/>
              </a:gs>
              <a:gs pos="100000">
                <a:srgbClr val="64439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702" r:id="rId4"/>
    <p:sldLayoutId id="2147483701" r:id="rId5"/>
    <p:sldLayoutId id="2147483674" r:id="rId6"/>
    <p:sldLayoutId id="2147483676" r:id="rId7"/>
    <p:sldLayoutId id="2147483688" r:id="rId8"/>
    <p:sldLayoutId id="2147483689" r:id="rId9"/>
    <p:sldLayoutId id="2147483690" r:id="rId10"/>
    <p:sldLayoutId id="2147483691" r:id="rId11"/>
    <p:sldLayoutId id="2147483703" r:id="rId12"/>
    <p:sldLayoutId id="2147483704" r:id="rId13"/>
    <p:sldLayoutId id="2147483692" r:id="rId14"/>
    <p:sldLayoutId id="2147483675" r:id="rId15"/>
    <p:sldLayoutId id="2147483700" r:id="rId16"/>
    <p:sldLayoutId id="2147483696" r:id="rId17"/>
    <p:sldLayoutId id="2147483693" r:id="rId18"/>
    <p:sldLayoutId id="2147483697" r:id="rId19"/>
    <p:sldLayoutId id="2147483694" r:id="rId20"/>
    <p:sldLayoutId id="2147483698" r:id="rId21"/>
    <p:sldLayoutId id="2147483695" r:id="rId22"/>
    <p:sldLayoutId id="2147483699" r:id="rId23"/>
    <p:sldLayoutId id="2147483686" r:id="rId24"/>
    <p:sldLayoutId id="2147483687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600"/>
        </a:spcBef>
        <a:buSzPct val="120000"/>
        <a:buFontTx/>
        <a:buBlip>
          <a:blip r:embed="rId28"/>
        </a:buBlip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4625" algn="l" defTabSz="914400" rtl="0" eaLnBrk="1" latinLnBrk="0" hangingPunct="1">
        <a:lnSpc>
          <a:spcPct val="100000"/>
        </a:lnSpc>
        <a:spcBef>
          <a:spcPts val="600"/>
        </a:spcBef>
        <a:buSzPct val="120000"/>
        <a:buFontTx/>
        <a:buBlip>
          <a:blip r:embed="rId29"/>
        </a:buBlip>
        <a:tabLst>
          <a:tab pos="125888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5975" marR="0" indent="-17145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1258888" algn="l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11238" marR="0" indent="-17145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1258888" algn="l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7463" marR="0" indent="-17145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1258888" algn="l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985" y="0"/>
            <a:ext cx="1483568" cy="255577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Notice</a:t>
            </a:r>
            <a:endParaRPr lang="en-GB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1000" b="1" dirty="0" smtClean="0">
                <a:solidFill>
                  <a:schemeClr val="accent1"/>
                </a:solidFill>
              </a:rPr>
              <a:t>Couverture</a:t>
            </a:r>
            <a:endParaRPr lang="fr-FR" sz="1000" b="1" dirty="0">
              <a:solidFill>
                <a:schemeClr val="accent1"/>
              </a:solidFill>
            </a:endParaRPr>
          </a:p>
          <a:p>
            <a:endParaRPr lang="fr-F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Texte</a:t>
            </a:r>
            <a:endParaRPr lang="fr-FR" sz="1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Polices : </a:t>
            </a:r>
          </a:p>
          <a:p>
            <a:pPr marL="171450" indent="-171450">
              <a:buFontTx/>
              <a:buChar char="-"/>
            </a:pPr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Titre : </a:t>
            </a:r>
            <a:r>
              <a:rPr lang="fr-FR" sz="1000" dirty="0">
                <a:solidFill>
                  <a:schemeClr val="tx2">
                    <a:lumMod val="75000"/>
                  </a:schemeClr>
                </a:solidFill>
              </a:rPr>
              <a:t>Century Gothic </a:t>
            </a:r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– Bold - 28pts</a:t>
            </a:r>
          </a:p>
          <a:p>
            <a:pPr marL="171450" indent="-171450">
              <a:buFontTx/>
              <a:buChar char="-"/>
            </a:pPr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</a:rPr>
              <a:t>Sous-titre : </a:t>
            </a:r>
            <a:r>
              <a:rPr lang="fr-FR" sz="1000" dirty="0">
                <a:solidFill>
                  <a:schemeClr val="tx2">
                    <a:lumMod val="75000"/>
                  </a:schemeClr>
                </a:solidFill>
              </a:rPr>
              <a:t>Century Gothic 24pts</a:t>
            </a:r>
            <a:endParaRPr lang="fr-F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13409" y="1256824"/>
            <a:ext cx="6553200" cy="81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86" tIns="47993" rIns="95986" bIns="47993" numCol="1" anchor="t" anchorCtr="0" compatLnSpc="1">
            <a:prstTxWarp prst="textNoShape">
              <a:avLst/>
            </a:prstTxWarp>
            <a:noAutofit/>
          </a:bodyPr>
          <a:lstStyle>
            <a:lvl1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04377"/>
                </a:solidFill>
                <a:latin typeface="Century Gothic"/>
                <a:ea typeface="MS PGothic" pitchFamily="34" charset="-128"/>
                <a:cs typeface="Century Gothic"/>
              </a:defRPr>
            </a:lvl1pPr>
            <a:lvl2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04377"/>
                </a:solidFill>
                <a:latin typeface="Century Gothic" charset="0"/>
                <a:ea typeface="MS PGothic" pitchFamily="34" charset="-128"/>
                <a:cs typeface="Century Gothic" charset="0"/>
              </a:defRPr>
            </a:lvl2pPr>
            <a:lvl3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04377"/>
                </a:solidFill>
                <a:latin typeface="Century Gothic" charset="0"/>
                <a:ea typeface="MS PGothic" pitchFamily="34" charset="-128"/>
                <a:cs typeface="Century Gothic" charset="0"/>
              </a:defRPr>
            </a:lvl3pPr>
            <a:lvl4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04377"/>
                </a:solidFill>
                <a:latin typeface="Century Gothic" charset="0"/>
                <a:ea typeface="MS PGothic" pitchFamily="34" charset="-128"/>
                <a:cs typeface="Century Gothic" charset="0"/>
              </a:defRPr>
            </a:lvl4pPr>
            <a:lvl5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04377"/>
                </a:solidFill>
                <a:latin typeface="Century Gothic" charset="0"/>
                <a:ea typeface="MS PGothic" pitchFamily="34" charset="-128"/>
                <a:cs typeface="Century Gothic" charset="0"/>
              </a:defRPr>
            </a:lvl5pPr>
            <a:lvl6pPr marL="420807" algn="l" defTabSz="479252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E"/>
                </a:solidFill>
                <a:latin typeface="Century Gothic" charset="0"/>
                <a:ea typeface="ＭＳ Ｐゴシック" charset="0"/>
              </a:defRPr>
            </a:lvl6pPr>
            <a:lvl7pPr marL="841614" algn="l" defTabSz="479252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E"/>
                </a:solidFill>
                <a:latin typeface="Century Gothic" charset="0"/>
                <a:ea typeface="ＭＳ Ｐゴシック" charset="0"/>
              </a:defRPr>
            </a:lvl7pPr>
            <a:lvl8pPr marL="1262421" algn="l" defTabSz="479252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E"/>
                </a:solidFill>
                <a:latin typeface="Century Gothic" charset="0"/>
                <a:ea typeface="ＭＳ Ｐゴシック" charset="0"/>
              </a:defRPr>
            </a:lvl8pPr>
            <a:lvl9pPr marL="1683228" algn="l" defTabSz="479252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E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fr-FR" sz="1000" dirty="0"/>
              <a:t> </a:t>
            </a:r>
            <a:r>
              <a:rPr lang="fr-FR" sz="1000" dirty="0" err="1"/>
              <a:t>Ayming</a:t>
            </a:r>
            <a:r>
              <a:rPr lang="fr-FR" sz="1000" dirty="0"/>
              <a:t> est un groupe international leader du </a:t>
            </a:r>
            <a:r>
              <a:rPr lang="fr-FR" sz="1000" b="1" dirty="0"/>
              <a:t>conseil en Business Performance</a:t>
            </a:r>
            <a:r>
              <a:rPr lang="fr-FR" sz="1000" dirty="0"/>
              <a:t>, né du rapprochement d’Alma Consulting Group et de </a:t>
            </a:r>
            <a:r>
              <a:rPr lang="fr-FR" sz="1000" dirty="0" err="1"/>
              <a:t>Lowendalmasaï</a:t>
            </a:r>
            <a:r>
              <a:rPr lang="fr-FR" sz="1000" dirty="0"/>
              <a:t>, implanté dans 16 pays : Allemagne, Belgique, Canada, Chine, Espagne, France, Hongrie, Grande-Bretagne, Japon, Italie, Pays-Bas, Pologne, Portugal, République Tchèque. En 2015, le Groupe qui compte près de 1500 collaborateurs a réalisé un chiffre d’affaires de 166 M€. </a:t>
            </a:r>
          </a:p>
          <a:p>
            <a:r>
              <a:rPr lang="fr-FR" sz="1000" dirty="0"/>
              <a:t> </a:t>
            </a:r>
            <a:r>
              <a:rPr lang="fr-FR" sz="1000" dirty="0" err="1"/>
              <a:t>Ayming</a:t>
            </a:r>
            <a:r>
              <a:rPr lang="fr-FR" sz="1000" dirty="0"/>
              <a:t> apporte aux entreprises un accompagnement stratégique et opérationnel pour faire émerger et développer durablement leur performance globale, dans quatre grands domaines d’expertise : les Ressources Humaines, les Opérations, la Finance et l’Innovation. Les missions d’</a:t>
            </a:r>
            <a:r>
              <a:rPr lang="fr-FR" sz="1000" dirty="0" err="1"/>
              <a:t>Ayming</a:t>
            </a:r>
            <a:r>
              <a:rPr lang="fr-FR" sz="1000" dirty="0"/>
              <a:t> résident dans l’accompagnement de la prévention et la gestion des risques (sécuriser), l’optimisation des </a:t>
            </a:r>
            <a:r>
              <a:rPr lang="fr-FR" sz="1000" dirty="0" err="1"/>
              <a:t>process</a:t>
            </a:r>
            <a:r>
              <a:rPr lang="fr-FR" sz="1000" dirty="0"/>
              <a:t>, des organisations et des financements (accélérer), le développement des stratégies de croissance et la réallocation des ressources (anticiper). </a:t>
            </a:r>
          </a:p>
          <a:p>
            <a:pPr algn="just"/>
            <a:endParaRPr lang="fr-FR" altLang="fr-FR" sz="1000" b="1" dirty="0" smtClean="0">
              <a:solidFill>
                <a:schemeClr val="tx1"/>
              </a:solidFill>
              <a:latin typeface="Century Gothic" pitchFamily="34" charset="0"/>
              <a:ea typeface="+mn-ea"/>
              <a:cs typeface="Century Gothic" pitchFamily="34" charset="0"/>
            </a:endParaRPr>
          </a:p>
          <a:p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Afin de découvrir le monde du Conseil et nous accompagner dans notre progression, nous recherchons un(e) Stagiaire pour notre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BL Finance &amp; Innovation performance dont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l'activité concerne l'accompagnement des sociétés innovantes pour l'obtention de financements nationaux (CIR, CII, JEI) autour de leurs projets R&amp;D.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Rattaché(e) au Directeur du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Département,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vous aurez en charge la valorisation et la formalisation des projets R&amp;D de nos clients en vue de l'établissement de demandes de Crédit d'Impôt Recherche.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Vos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missions :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- Comprendre et identifier les projets R&amp;D éligibles au CIR,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- Faire un état de l'art,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- Rédiger une documentation technique pour le Ministère de la Recherche.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Nous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vous formerons à l'analyse financière des coûts de R&amp;D.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De formation Ingénieur, Docteur en Sciences ou Master 2 dans les </a:t>
            </a:r>
            <a:r>
              <a:rPr lang="fr-FR" sz="1100" b="1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domaines </a:t>
            </a:r>
            <a:r>
              <a:rPr lang="fr-FR" sz="110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scientifiques de la Mécanique - Electronique - Ingénierie </a:t>
            </a:r>
            <a:r>
              <a:rPr lang="fr-FR" sz="1100" b="1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- Automobile  - Aéronautique ou Agroalimentaire – Santé – Industrie Pharma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,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vous souhaitez vous  orienter vers le conseil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au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sein d'une entreprise qui vous permettra de développer vos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connaissances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scientifiques, économiques et en gestion de projets.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Vous êtes autonome, dynamique, avec une excellente présentation.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Vous souhaitez contribuer au développement et à l'enrichissement du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contenu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de notre prestation : votre force de proposition et vos qualités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relationnelles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et rédactionnelles sont les véritables atouts pour réussir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et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évoluer dans ce poste.</a:t>
            </a:r>
            <a:b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Stage de 6 mois avec possibilité de pré-embauche sur notre site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de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Lyon,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des déplacements chez les clients sont à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prévoir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.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Gratification </a:t>
            </a:r>
            <a:r>
              <a:rPr lang="fr-FR" sz="110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selon niveau </a:t>
            </a:r>
            <a:r>
              <a:rPr lang="fr-FR" sz="110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d’études,</a:t>
            </a:r>
            <a:endParaRPr lang="fr-FR" sz="1100" dirty="0" smtClean="0">
              <a:solidFill>
                <a:schemeClr val="tx1"/>
              </a:solidFill>
              <a:latin typeface="Century Gothic" pitchFamily="34" charset="0"/>
              <a:cs typeface="Century Gothic" pitchFamily="34" charset="0"/>
            </a:endParaRPr>
          </a:p>
          <a:p>
            <a:r>
              <a:rPr lang="fr-FR" sz="1100" dirty="0"/>
              <a:t/>
            </a:r>
            <a:br>
              <a:rPr lang="fr-FR" sz="1100" dirty="0"/>
            </a:br>
            <a:r>
              <a:rPr lang="fr-FR" sz="1100" b="1" u="sng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Merci </a:t>
            </a:r>
            <a:r>
              <a:rPr lang="fr-FR" sz="1100" b="1" u="sng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d’envoyer CV + lettre de motivation à</a:t>
            </a:r>
            <a:r>
              <a:rPr lang="fr-FR" sz="110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 : </a:t>
            </a:r>
            <a:r>
              <a:rPr lang="fr-FR" sz="1100" b="1" dirty="0" smtClean="0">
                <a:solidFill>
                  <a:schemeClr val="tx1"/>
                </a:solidFill>
                <a:latin typeface="Century Gothic" pitchFamily="34" charset="0"/>
              </a:rPr>
              <a:t>recrutement-innovation-et-taxes@ayming.com</a:t>
            </a:r>
            <a:r>
              <a:rPr lang="fr-FR" sz="1000" dirty="0"/>
              <a:t/>
            </a:r>
            <a:br>
              <a:rPr lang="fr-FR" sz="1000" dirty="0"/>
            </a:br>
            <a:endParaRPr lang="fr-FR" altLang="fr-FR" sz="1000" b="1" dirty="0" smtClean="0">
              <a:solidFill>
                <a:schemeClr val="tx1"/>
              </a:solidFill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82532" y="179512"/>
            <a:ext cx="501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>
                <a:latin typeface="Century Gothic" pitchFamily="34" charset="0"/>
                <a:cs typeface="Century Gothic" pitchFamily="34" charset="0"/>
              </a:rPr>
              <a:t>Stage Consultant(e) en Financement de l'Innovation H/F </a:t>
            </a:r>
            <a:endParaRPr lang="fr-FR" altLang="fr-FR" sz="1400" b="1" dirty="0" smtClean="0">
              <a:latin typeface="Century Gothic" pitchFamily="34" charset="0"/>
              <a:cs typeface="Century Gothic" pitchFamily="34" charset="0"/>
            </a:endParaRPr>
          </a:p>
          <a:p>
            <a:pPr algn="ctr"/>
            <a:r>
              <a:rPr lang="fr-FR" altLang="fr-FR" sz="1400" b="1" dirty="0" smtClean="0">
                <a:latin typeface="Century Gothic" pitchFamily="34" charset="0"/>
                <a:cs typeface="Century Gothic" pitchFamily="34" charset="0"/>
              </a:rPr>
              <a:t>Lyon </a:t>
            </a:r>
            <a:r>
              <a:rPr lang="fr-FR" altLang="fr-FR" sz="1400" b="1" dirty="0" smtClean="0">
                <a:latin typeface="Century Gothic" pitchFamily="34" charset="0"/>
                <a:cs typeface="Century Gothic" pitchFamily="34" charset="0"/>
              </a:rPr>
              <a:t>(</a:t>
            </a:r>
            <a:r>
              <a:rPr lang="fr-FR" altLang="fr-FR" sz="1400" b="1" dirty="0" smtClean="0">
                <a:latin typeface="Century Gothic" pitchFamily="34" charset="0"/>
                <a:cs typeface="Century Gothic" pitchFamily="34" charset="0"/>
              </a:rPr>
              <a:t>69009)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047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Alma 4:3">
  <a:themeElements>
    <a:clrScheme name="Alma consulting group">
      <a:dk1>
        <a:srgbClr val="7C7C7C"/>
      </a:dk1>
      <a:lt1>
        <a:sysClr val="window" lastClr="FFFFFF"/>
      </a:lt1>
      <a:dk2>
        <a:srgbClr val="95979A"/>
      </a:dk2>
      <a:lt2>
        <a:srgbClr val="FFFFFF"/>
      </a:lt2>
      <a:accent1>
        <a:srgbClr val="009FE3"/>
      </a:accent1>
      <a:accent2>
        <a:srgbClr val="68378D"/>
      </a:accent2>
      <a:accent3>
        <a:srgbClr val="EB5D40"/>
      </a:accent3>
      <a:accent4>
        <a:srgbClr val="51B9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m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s Alma" ma:contentTypeID="0x0101008CC45978B8DE4964B8A47E99124D37EC0038516F87D544DC41A29887FEB2C5D53E" ma:contentTypeVersion="1" ma:contentTypeDescription="Documents Alma" ma:contentTypeScope="" ma:versionID="0ef5172d6abeabae58435a7cd00f22ea">
  <xsd:schema xmlns:xsd="http://www.w3.org/2001/XMLSchema" xmlns:xs="http://www.w3.org/2001/XMLSchema" xmlns:p="http://schemas.microsoft.com/office/2006/metadata/properties" xmlns:ns2="9e554c7d-b918-43c3-98f7-8f8dbd5def57" xmlns:ns3="4475454f-1f54-4426-9850-fd7a8bac1e04" targetNamespace="http://schemas.microsoft.com/office/2006/metadata/properties" ma:root="true" ma:fieldsID="2ffde0da9427d5eaa2bdb9dc216f0acb" ns2:_="" ns3:_="">
    <xsd:import namespace="9e554c7d-b918-43c3-98f7-8f8dbd5def57"/>
    <xsd:import namespace="4475454f-1f54-4426-9850-fd7a8bac1e04"/>
    <xsd:element name="properties">
      <xsd:complexType>
        <xsd:sequence>
          <xsd:element name="documentManagement">
            <xsd:complexType>
              <xsd:all>
                <xsd:element ref="ns2:ife7e5db69324a76985a9b2a24bbdfe1" minOccurs="0"/>
                <xsd:element ref="ns2:TaxCatchAll" minOccurs="0"/>
                <xsd:element ref="ns2:TaxCatchAllLabel" minOccurs="0"/>
                <xsd:element ref="ns2:pe1ff285d62b4d35af30b548efb0e918" minOccurs="0"/>
                <xsd:element ref="ns2:dbc5296bd05d425880a6517502953c83" minOccurs="0"/>
                <xsd:element ref="ns2:oee0fa05c9224bb597b0076ba724108a" minOccurs="0"/>
                <xsd:element ref="ns2:ldfe8ef2d400460a8e14ced7aec63768" minOccurs="0"/>
                <xsd:element ref="ns2:l8cf3cf44e3741e1b01ce29c23063d5d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54c7d-b918-43c3-98f7-8f8dbd5def57" elementFormDefault="qualified">
    <xsd:import namespace="http://schemas.microsoft.com/office/2006/documentManagement/types"/>
    <xsd:import namespace="http://schemas.microsoft.com/office/infopath/2007/PartnerControls"/>
    <xsd:element name="ife7e5db69324a76985a9b2a24bbdfe1" ma:index="8" nillable="true" ma:taxonomy="true" ma:internalName="ife7e5db69324a76985a9b2a24bbdfe1" ma:taxonomyFieldName="ALMACGBusinessUnit" ma:displayName="Business Unit" ma:fieldId="{2fe7e5db-6932-4a76-985a-9b2a24bbdfe1}" ma:sspId="ce767d4c-ebfb-44c9-b0e9-c9cd2213673a" ma:termSetId="2c42dabf-068b-4ee5-86e3-9d0712a8bf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onne Attraper tout de Taxonomie" ma:description="" ma:hidden="true" ma:list="{150c08b2-dbd9-49aa-afdc-c59183f3534a}" ma:internalName="TaxCatchAll" ma:showField="CatchAllData" ma:web="9e554c7d-b918-43c3-98f7-8f8dbd5de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description="" ma:hidden="true" ma:list="{150c08b2-dbd9-49aa-afdc-c59183f3534a}" ma:internalName="TaxCatchAllLabel" ma:readOnly="true" ma:showField="CatchAllDataLabel" ma:web="9e554c7d-b918-43c3-98f7-8f8dbd5de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1ff285d62b4d35af30b548efb0e918" ma:index="12" nillable="true" ma:taxonomy="true" ma:internalName="pe1ff285d62b4d35af30b548efb0e918" ma:taxonomyFieldName="ALMACGProductFamily" ma:displayName="Famille de produits" ma:default="" ma:fieldId="{9e1ff285-d62b-4d35-af30-b548efb0e918}" ma:taxonomyMulti="true" ma:sspId="ce767d4c-ebfb-44c9-b0e9-c9cd2213673a" ma:termSetId="8faf7fd2-d6c7-46fe-854f-cd97ee96c5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bc5296bd05d425880a6517502953c83" ma:index="14" nillable="true" ma:taxonomy="true" ma:internalName="dbc5296bd05d425880a6517502953c83" ma:taxonomyFieldName="ALMACGStep" ma:displayName="Etape" ma:fieldId="{dbc5296b-d05d-4258-80a6-517502953c83}" ma:sspId="ce767d4c-ebfb-44c9-b0e9-c9cd2213673a" ma:termSetId="ac5c222c-70aa-4237-8bf7-4bc533af09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e0fa05c9224bb597b0076ba724108a" ma:index="16" nillable="true" ma:taxonomy="true" ma:internalName="oee0fa05c9224bb597b0076ba724108a" ma:taxonomyFieldName="ALMACGExpertise" ma:displayName="Expertise" ma:fieldId="{8ee0fa05-c922-4bb5-97b0-076ba724108a}" ma:sspId="ce767d4c-ebfb-44c9-b0e9-c9cd2213673a" ma:termSetId="7c824082-d483-4856-af08-dc2f43f231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fe8ef2d400460a8e14ced7aec63768" ma:index="18" nillable="true" ma:taxonomy="true" ma:internalName="ldfe8ef2d400460a8e14ced7aec63768" ma:taxonomyFieldName="ALMACGDocumentType" ma:displayName="Type de documents" ma:fieldId="{5dfe8ef2-d400-460a-8e14-ced7aec63768}" ma:sspId="ce767d4c-ebfb-44c9-b0e9-c9cd2213673a" ma:termSetId="582f98fd-ddbd-4b16-9de3-94e97b9c4e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8cf3cf44e3741e1b01ce29c23063d5d" ma:index="20" nillable="true" ma:taxonomy="true" ma:internalName="l8cf3cf44e3741e1b01ce29c23063d5d" ma:taxonomyFieldName="ALMACGPublishingType" ma:displayName="Type de publication" ma:fieldId="{58cf3cf4-4e37-41e1-b01c-e29c23063d5d}" ma:sspId="ce767d4c-ebfb-44c9-b0e9-c9cd2213673a" ma:termSetId="c2c5415a-a57a-4df4-8ba5-ceb1cccb46d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5454f-1f54-4426-9850-fd7a8bac1e04" elementFormDefault="qualified">
    <xsd:import namespace="http://schemas.microsoft.com/office/2006/documentManagement/types"/>
    <xsd:import namespace="http://schemas.microsoft.com/office/infopath/2007/PartnerControls"/>
    <xsd:element name="DocType" ma:index="22" nillable="true" ma:displayName="DocType" ma:internalName="DocTyp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fe7e5db69324a76985a9b2a24bbdfe1 xmlns="9e554c7d-b918-43c3-98f7-8f8dbd5def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0add79b2-aead-40bd-8739-aa4029cfa289</TermId>
        </TermInfo>
      </Terms>
    </ife7e5db69324a76985a9b2a24bbdfe1>
    <TaxCatchAll xmlns="9e554c7d-b918-43c3-98f7-8f8dbd5def57">
      <Value>28</Value>
    </TaxCatchAll>
    <oee0fa05c9224bb597b0076ba724108a xmlns="9e554c7d-b918-43c3-98f7-8f8dbd5def57">
      <Terms xmlns="http://schemas.microsoft.com/office/infopath/2007/PartnerControls"/>
    </oee0fa05c9224bb597b0076ba724108a>
    <pe1ff285d62b4d35af30b548efb0e918 xmlns="9e554c7d-b918-43c3-98f7-8f8dbd5def57">
      <Terms xmlns="http://schemas.microsoft.com/office/infopath/2007/PartnerControls"/>
    </pe1ff285d62b4d35af30b548efb0e918>
    <ldfe8ef2d400460a8e14ced7aec63768 xmlns="9e554c7d-b918-43c3-98f7-8f8dbd5def57">
      <Terms xmlns="http://schemas.microsoft.com/office/infopath/2007/PartnerControls"/>
    </ldfe8ef2d400460a8e14ced7aec63768>
    <dbc5296bd05d425880a6517502953c83 xmlns="9e554c7d-b918-43c3-98f7-8f8dbd5def57">
      <Terms xmlns="http://schemas.microsoft.com/office/infopath/2007/PartnerControls"/>
    </dbc5296bd05d425880a6517502953c83>
    <l8cf3cf44e3741e1b01ce29c23063d5d xmlns="9e554c7d-b918-43c3-98f7-8f8dbd5def57">
      <Terms xmlns="http://schemas.microsoft.com/office/infopath/2007/PartnerControls"/>
    </l8cf3cf44e3741e1b01ce29c23063d5d>
    <DocType xmlns="4475454f-1f54-4426-9850-fd7a8bac1e04">Présentation PPT</DocType>
  </documentManagement>
</p:properties>
</file>

<file path=customXml/itemProps1.xml><?xml version="1.0" encoding="utf-8"?>
<ds:datastoreItem xmlns:ds="http://schemas.openxmlformats.org/officeDocument/2006/customXml" ds:itemID="{CDD53861-18F5-490B-A721-14BA05612F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922DB-1CEC-4DDE-BC06-81AD82F05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54c7d-b918-43c3-98f7-8f8dbd5def57"/>
    <ds:schemaRef ds:uri="4475454f-1f54-4426-9850-fd7a8bac1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5AC1F3-9986-4DEC-BD0E-C2D7BF6BCA95}">
  <ds:schemaRefs>
    <ds:schemaRef ds:uri="http://purl.org/dc/elements/1.1/"/>
    <ds:schemaRef ds:uri="http://schemas.openxmlformats.org/package/2006/metadata/core-properties"/>
    <ds:schemaRef ds:uri="9e554c7d-b918-43c3-98f7-8f8dbd5def57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475454f-1f54-4426-9850-fd7a8bac1e0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30</Words>
  <Application>Microsoft Office PowerPoint</Application>
  <PresentationFormat>Affichage à l'écran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Century Gothic</vt:lpstr>
      <vt:lpstr>Masque Alma 4:3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 Ayming - Corporate</dc:title>
  <dc:creator>Pol // La boite à slides</dc:creator>
  <cp:lastModifiedBy>CLOZEL Ingrid</cp:lastModifiedBy>
  <cp:revision>86</cp:revision>
  <dcterms:created xsi:type="dcterms:W3CDTF">2016-01-29T10:39:18Z</dcterms:created>
  <dcterms:modified xsi:type="dcterms:W3CDTF">2017-10-17T08:32:42Z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0x0101008CC45978B8DE4964B8A47E99124D37EC0038516F87D544DC41A29887FEB2C5D53E</vt:lpwstr>
  </property>
  <property fmtid="{D5CDD505-2E9C-101B-9397-08002B2CF9AE}" pid="3" name="ALMACGDocumentType">
    <vt:lpwstr/>
  </property>
  <property fmtid="{D5CDD505-2E9C-101B-9397-08002B2CF9AE}" pid="4" name="ALMACGBusinessUnit">
    <vt:lpwstr>28;#Corporate|0add79b2-aead-40bd-8739-aa4029cfa289</vt:lpwstr>
  </property>
  <property fmtid="{D5CDD505-2E9C-101B-9397-08002B2CF9AE}" pid="5" name="ALMACGProductFamily">
    <vt:lpwstr/>
  </property>
  <property fmtid="{D5CDD505-2E9C-101B-9397-08002B2CF9AE}" pid="6" name="ALMACGExpertise">
    <vt:lpwstr/>
  </property>
  <property fmtid="{D5CDD505-2E9C-101B-9397-08002B2CF9AE}" pid="7" name="ALMACGStep">
    <vt:lpwstr/>
  </property>
  <property fmtid="{D5CDD505-2E9C-101B-9397-08002B2CF9AE}" pid="8" name="ALMACGPublishingType">
    <vt:lpwstr/>
  </property>
</Properties>
</file>